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sldIdLst>
    <p:sldId id="256" r:id="rId2"/>
    <p:sldId id="259" r:id="rId3"/>
    <p:sldId id="260" r:id="rId4"/>
    <p:sldId id="266" r:id="rId5"/>
    <p:sldId id="323" r:id="rId6"/>
    <p:sldId id="355" r:id="rId7"/>
    <p:sldId id="309" r:id="rId8"/>
    <p:sldId id="275" r:id="rId9"/>
    <p:sldId id="331" r:id="rId10"/>
    <p:sldId id="354" r:id="rId11"/>
    <p:sldId id="294" r:id="rId12"/>
    <p:sldId id="296" r:id="rId13"/>
    <p:sldId id="295" r:id="rId14"/>
    <p:sldId id="298" r:id="rId15"/>
    <p:sldId id="297" r:id="rId16"/>
    <p:sldId id="299" r:id="rId17"/>
    <p:sldId id="318" r:id="rId18"/>
    <p:sldId id="343" r:id="rId19"/>
    <p:sldId id="344" r:id="rId20"/>
    <p:sldId id="345" r:id="rId21"/>
    <p:sldId id="346" r:id="rId22"/>
    <p:sldId id="347" r:id="rId23"/>
    <p:sldId id="348" r:id="rId24"/>
    <p:sldId id="349" r:id="rId25"/>
    <p:sldId id="350" r:id="rId26"/>
    <p:sldId id="351" r:id="rId27"/>
    <p:sldId id="352" r:id="rId28"/>
    <p:sldId id="353" r:id="rId29"/>
    <p:sldId id="317" r:id="rId30"/>
    <p:sldId id="315" r:id="rId31"/>
    <p:sldId id="316" r:id="rId32"/>
    <p:sldId id="293" r:id="rId33"/>
    <p:sldId id="306" r:id="rId34"/>
    <p:sldId id="307" r:id="rId35"/>
    <p:sldId id="335" r:id="rId36"/>
    <p:sldId id="308" r:id="rId37"/>
    <p:sldId id="311" r:id="rId38"/>
    <p:sldId id="341" r:id="rId39"/>
    <p:sldId id="342" r:id="rId40"/>
    <p:sldId id="356" r:id="rId41"/>
    <p:sldId id="272" r:id="rId42"/>
    <p:sldId id="285" r:id="rId43"/>
    <p:sldId id="289" r:id="rId44"/>
    <p:sldId id="290" r:id="rId45"/>
    <p:sldId id="357" r:id="rId46"/>
    <p:sldId id="269" r:id="rId47"/>
    <p:sldId id="336" r:id="rId48"/>
    <p:sldId id="334" r:id="rId49"/>
    <p:sldId id="300" r:id="rId50"/>
    <p:sldId id="304" r:id="rId51"/>
    <p:sldId id="303" r:id="rId52"/>
    <p:sldId id="302" r:id="rId53"/>
    <p:sldId id="328"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84" autoAdjust="0"/>
    <p:restoredTop sz="94660"/>
  </p:normalViewPr>
  <p:slideViewPr>
    <p:cSldViewPr snapToGrid="0">
      <p:cViewPr varScale="1">
        <p:scale>
          <a:sx n="95" d="100"/>
          <a:sy n="95" d="100"/>
        </p:scale>
        <p:origin x="53" y="134"/>
      </p:cViewPr>
      <p:guideLst/>
    </p:cSldViewPr>
  </p:slideViewPr>
  <p:notesTextViewPr>
    <p:cViewPr>
      <p:scale>
        <a:sx n="1" d="1"/>
        <a:sy n="1" d="1"/>
      </p:scale>
      <p:origin x="0" y="0"/>
    </p:cViewPr>
  </p:notesTextViewPr>
  <p:sorterViewPr>
    <p:cViewPr>
      <p:scale>
        <a:sx n="100" d="100"/>
        <a:sy n="100" d="100"/>
      </p:scale>
      <p:origin x="0" y="-12451"/>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BEA679-9736-4181-811D-144D1BF13098}" type="datetimeFigureOut">
              <a:rPr lang="en-US" smtClean="0"/>
              <a:t>5/25/2017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FF21A0-4332-4DE5-8FA5-34308E946753}" type="slidenum">
              <a:rPr lang="en-US" smtClean="0"/>
              <a:t>‹#›</a:t>
            </a:fld>
            <a:endParaRPr lang="en-US"/>
          </a:p>
        </p:txBody>
      </p:sp>
    </p:spTree>
    <p:extLst>
      <p:ext uri="{BB962C8B-B14F-4D97-AF65-F5344CB8AC3E}">
        <p14:creationId xmlns:p14="http://schemas.microsoft.com/office/powerpoint/2010/main" val="37710233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88" name="Shape 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741561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17" name="Shape 1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297360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23" name="Shape 1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985751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23" name="Shape 1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35973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BD89F0F-30B2-44B0-AED9-9103DB9A44B0}" type="datetimeFigureOut">
              <a:rPr lang="en-US" smtClean="0"/>
              <a:t>5/25/2017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1642001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BD89F0F-30B2-44B0-AED9-9103DB9A44B0}" type="datetimeFigureOut">
              <a:rPr lang="en-US" smtClean="0"/>
              <a:t>5/25/2017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3671212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BD89F0F-30B2-44B0-AED9-9103DB9A44B0}" type="datetimeFigureOut">
              <a:rPr lang="en-US" smtClean="0"/>
              <a:t>5/25/2017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841882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BD89F0F-30B2-44B0-AED9-9103DB9A44B0}" type="datetimeFigureOut">
              <a:rPr lang="en-US" smtClean="0"/>
              <a:t>5/25/2017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55D97-A9C4-4ECA-A13D-A9FF618CF0CD}" type="slidenum">
              <a:rPr lang="en-US" smtClean="0"/>
              <a:t>‹#›</a:t>
            </a:fld>
            <a:endParaRPr lang="en-US"/>
          </a:p>
        </p:txBody>
      </p:sp>
      <p:pic>
        <p:nvPicPr>
          <p:cNvPr id="8" name="Picture 7" descr="A close up of a sign&#10;&#10;Description generated with very high confidenc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62545" y="5968435"/>
            <a:ext cx="4041531" cy="775830"/>
          </a:xfrm>
          <a:prstGeom prst="rect">
            <a:avLst/>
          </a:prstGeom>
        </p:spPr>
      </p:pic>
    </p:spTree>
    <p:extLst>
      <p:ext uri="{BB962C8B-B14F-4D97-AF65-F5344CB8AC3E}">
        <p14:creationId xmlns:p14="http://schemas.microsoft.com/office/powerpoint/2010/main" val="980133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BD89F0F-30B2-44B0-AED9-9103DB9A44B0}" type="datetimeFigureOut">
              <a:rPr lang="en-US" smtClean="0"/>
              <a:t>5/25/2017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3518494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BD89F0F-30B2-44B0-AED9-9103DB9A44B0}" type="datetimeFigureOut">
              <a:rPr lang="en-US" smtClean="0"/>
              <a:t>5/25/2017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3353521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BD89F0F-30B2-44B0-AED9-9103DB9A44B0}" type="datetimeFigureOut">
              <a:rPr lang="en-US" smtClean="0"/>
              <a:t>5/25/2017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2819557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BD89F0F-30B2-44B0-AED9-9103DB9A44B0}" type="datetimeFigureOut">
              <a:rPr lang="en-US" smtClean="0"/>
              <a:t>5/25/2017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769710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D89F0F-30B2-44B0-AED9-9103DB9A44B0}" type="datetimeFigureOut">
              <a:rPr lang="en-US" smtClean="0"/>
              <a:t>5/25/2017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42847661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BD89F0F-30B2-44B0-AED9-9103DB9A44B0}" type="datetimeFigureOut">
              <a:rPr lang="en-US" smtClean="0"/>
              <a:t>5/25/2017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3924491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BD89F0F-30B2-44B0-AED9-9103DB9A44B0}" type="datetimeFigureOut">
              <a:rPr lang="en-US" smtClean="0"/>
              <a:t>5/25/2017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2374051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D89F0F-30B2-44B0-AED9-9103DB9A44B0}" type="datetimeFigureOut">
              <a:rPr lang="en-US" smtClean="0"/>
              <a:t>5/25/2017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E55D97-A9C4-4ECA-A13D-A9FF618CF0CD}" type="slidenum">
              <a:rPr lang="en-US" smtClean="0"/>
              <a:t>‹#›</a:t>
            </a:fld>
            <a:endParaRPr lang="en-US"/>
          </a:p>
        </p:txBody>
      </p:sp>
    </p:spTree>
    <p:extLst>
      <p:ext uri="{BB962C8B-B14F-4D97-AF65-F5344CB8AC3E}">
        <p14:creationId xmlns:p14="http://schemas.microsoft.com/office/powerpoint/2010/main" val="22649817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chn.org/" TargetMode="Externa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peoplesbudget.org/index.php/downloads/fy2018-people-s-budget" TargetMode="External"/><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peoplesbudget.org/" TargetMode="External"/><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actionnetwork.org/events/stop-trumps-death-budget"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actionnetwork.org/campaigns/fy2018-peoples-budget-campaign" TargetMode="External"/><Relationship Id="rId4" Type="http://schemas.openxmlformats.org/officeDocument/2006/relationships/hyperlink" Target="https://actionnetwork.org/event_campaigns/peoples-budget-congressional-visits" TargetMode="Externa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s://actionnetwork.org/event_campaigns/peoples-budget-congressional-visits" TargetMode="External"/><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www.peoplesbudget.org/" TargetMode="External"/><Relationship Id="rId2" Type="http://schemas.openxmlformats.org/officeDocument/2006/relationships/hyperlink" Target="http://www.peoplesbudget.org/index.php/advocacy#newmode-embed-329-382"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hyperlink" Target="http://reports.weforum.org/global-competitiveness-report-2014-2015/ranking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135" y="476778"/>
            <a:ext cx="7212450" cy="5920653"/>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4"/>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230880" y="4272509"/>
            <a:ext cx="3657600" cy="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118215" y="1116858"/>
            <a:ext cx="5956353" cy="3038947"/>
          </a:xfrm>
        </p:spPr>
        <p:txBody>
          <a:bodyPr>
            <a:noAutofit/>
          </a:bodyPr>
          <a:lstStyle/>
          <a:p>
            <a:pPr algn="r">
              <a:lnSpc>
                <a:spcPct val="80000"/>
              </a:lnSpc>
            </a:pPr>
            <a:r>
              <a:rPr lang="en-US" dirty="0">
                <a:solidFill>
                  <a:srgbClr val="FFFFFF"/>
                </a:solidFill>
              </a:rPr>
              <a:t>Understanding The People’s Budget</a:t>
            </a:r>
          </a:p>
        </p:txBody>
      </p:sp>
      <p:sp>
        <p:nvSpPr>
          <p:cNvPr id="9" name="Rectangle 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1452" y="476778"/>
            <a:ext cx="3864383" cy="592065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8046720" y="1033670"/>
            <a:ext cx="3395207" cy="4801314"/>
          </a:xfrm>
          <a:prstGeom prst="rect">
            <a:avLst/>
          </a:prstGeom>
          <a:noFill/>
        </p:spPr>
        <p:txBody>
          <a:bodyPr wrap="square" rtlCol="0">
            <a:spAutoFit/>
          </a:bodyPr>
          <a:lstStyle/>
          <a:p>
            <a:r>
              <a:rPr lang="en-US" b="1" dirty="0"/>
              <a:t>The People’s Budget Campaign </a:t>
            </a:r>
            <a:r>
              <a:rPr lang="en-US" dirty="0"/>
              <a:t>American Friends Service Committee </a:t>
            </a:r>
          </a:p>
          <a:p>
            <a:r>
              <a:rPr lang="en-US" dirty="0"/>
              <a:t>Coalition on Human Needs </a:t>
            </a:r>
            <a:br>
              <a:rPr lang="en-US" dirty="0"/>
            </a:br>
            <a:r>
              <a:rPr lang="en-US" dirty="0"/>
              <a:t>Daily Kos</a:t>
            </a:r>
            <a:br>
              <a:rPr lang="en-US" dirty="0"/>
            </a:br>
            <a:r>
              <a:rPr lang="en-US" dirty="0"/>
              <a:t>Economic Policy Institute</a:t>
            </a:r>
          </a:p>
          <a:p>
            <a:r>
              <a:rPr lang="en-US" dirty="0"/>
              <a:t>National Alliance of HUD Tenants </a:t>
            </a:r>
            <a:br>
              <a:rPr lang="en-US" dirty="0"/>
            </a:br>
            <a:r>
              <a:rPr lang="en-US" dirty="0"/>
              <a:t>National Priorities Project</a:t>
            </a:r>
            <a:br>
              <a:rPr lang="en-US" dirty="0"/>
            </a:br>
            <a:r>
              <a:rPr lang="en-US" dirty="0"/>
              <a:t>Peace Action </a:t>
            </a:r>
            <a:br>
              <a:rPr lang="en-US" dirty="0"/>
            </a:br>
            <a:r>
              <a:rPr lang="en-US" dirty="0"/>
              <a:t>People Demanding Action</a:t>
            </a:r>
          </a:p>
          <a:p>
            <a:r>
              <a:rPr lang="en-US" dirty="0"/>
              <a:t>People’s Action </a:t>
            </a:r>
            <a:br>
              <a:rPr lang="en-US" dirty="0"/>
            </a:br>
            <a:r>
              <a:rPr lang="en-US" dirty="0"/>
              <a:t>Progressive Congress </a:t>
            </a:r>
            <a:br>
              <a:rPr lang="en-US" dirty="0"/>
            </a:br>
            <a:r>
              <a:rPr lang="en-US" dirty="0"/>
              <a:t>Progressive Democrats of America </a:t>
            </a:r>
            <a:br>
              <a:rPr lang="en-US" dirty="0"/>
            </a:br>
            <a:r>
              <a:rPr lang="en-US" dirty="0"/>
              <a:t>Social Security Works </a:t>
            </a:r>
            <a:br>
              <a:rPr lang="en-US" dirty="0"/>
            </a:br>
            <a:r>
              <a:rPr lang="en-US" dirty="0"/>
              <a:t>US Labor Against the War</a:t>
            </a:r>
            <a:br>
              <a:rPr lang="en-US" dirty="0"/>
            </a:br>
            <a:endParaRPr lang="en-US" dirty="0"/>
          </a:p>
          <a:p>
            <a:endParaRPr lang="en-US" dirty="0"/>
          </a:p>
        </p:txBody>
      </p:sp>
      <p:pic>
        <p:nvPicPr>
          <p:cNvPr id="4" name="Picture 3" descr="A close up of a sign&#10;&#10;Description generated with very high confidenc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739" y="4515820"/>
            <a:ext cx="6881805" cy="1321061"/>
          </a:xfrm>
          <a:prstGeom prst="rect">
            <a:avLst/>
          </a:prstGeom>
        </p:spPr>
      </p:pic>
    </p:spTree>
    <p:extLst>
      <p:ext uri="{BB962C8B-B14F-4D97-AF65-F5344CB8AC3E}">
        <p14:creationId xmlns:p14="http://schemas.microsoft.com/office/powerpoint/2010/main" val="26829779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305" y="365125"/>
            <a:ext cx="10856495" cy="1325563"/>
          </a:xfrm>
        </p:spPr>
        <p:txBody>
          <a:bodyPr>
            <a:normAutofit/>
          </a:bodyPr>
          <a:lstStyle/>
          <a:p>
            <a:r>
              <a:rPr lang="en-US" sz="3800" b="1" dirty="0">
                <a:solidFill>
                  <a:schemeClr val="accent1">
                    <a:lumMod val="50000"/>
                  </a:schemeClr>
                </a:solidFill>
              </a:rPr>
              <a:t>$2 Trillion Plan for Infrastructure </a:t>
            </a:r>
            <a:br>
              <a:rPr lang="en-US" sz="3800" b="1" dirty="0">
                <a:solidFill>
                  <a:schemeClr val="accent1">
                    <a:lumMod val="50000"/>
                  </a:schemeClr>
                </a:solidFill>
              </a:rPr>
            </a:br>
            <a:r>
              <a:rPr lang="en-US" sz="3800" b="1" dirty="0">
                <a:solidFill>
                  <a:schemeClr val="accent1">
                    <a:lumMod val="50000"/>
                  </a:schemeClr>
                </a:solidFill>
              </a:rPr>
              <a:t>in the People’s Budget</a:t>
            </a:r>
          </a:p>
        </p:txBody>
      </p:sp>
      <p:sp>
        <p:nvSpPr>
          <p:cNvPr id="3" name="Content Placeholder 2"/>
          <p:cNvSpPr>
            <a:spLocks noGrp="1"/>
          </p:cNvSpPr>
          <p:nvPr>
            <p:ph idx="1"/>
          </p:nvPr>
        </p:nvSpPr>
        <p:spPr/>
        <p:txBody>
          <a:bodyPr>
            <a:normAutofit lnSpcReduction="10000"/>
          </a:bodyPr>
          <a:lstStyle/>
          <a:p>
            <a:pPr marL="0" indent="0">
              <a:buNone/>
            </a:pPr>
            <a:r>
              <a:rPr lang="en-US" b="1" dirty="0"/>
              <a:t>Expanding Broadband to Support Rural Businesses and</a:t>
            </a:r>
            <a:br>
              <a:rPr lang="en-US" dirty="0"/>
            </a:br>
            <a:r>
              <a:rPr lang="en-US" b="1" dirty="0"/>
              <a:t>Communities</a:t>
            </a:r>
          </a:p>
          <a:p>
            <a:r>
              <a:rPr lang="en-US" dirty="0"/>
              <a:t>Ensure our schools, libraries, and other</a:t>
            </a:r>
            <a:br>
              <a:rPr lang="en-US" dirty="0"/>
            </a:br>
            <a:r>
              <a:rPr lang="en-US" dirty="0"/>
              <a:t>centers of civic life are adequately “future-proofed” </a:t>
            </a:r>
            <a:r>
              <a:rPr lang="en-US" b="1" dirty="0"/>
              <a:t> </a:t>
            </a:r>
          </a:p>
          <a:p>
            <a:r>
              <a:rPr lang="en-US" dirty="0"/>
              <a:t>Supports the FCC’s successful “E-Rate” program, which supports broadband internet in rural, small town, and underserved urban schools</a:t>
            </a:r>
            <a:endParaRPr lang="en-US" b="1" dirty="0"/>
          </a:p>
          <a:p>
            <a:pPr marL="0" indent="0">
              <a:buNone/>
            </a:pPr>
            <a:r>
              <a:rPr lang="en-US" b="1" dirty="0"/>
              <a:t>Rebuilding Public Schools</a:t>
            </a:r>
          </a:p>
          <a:p>
            <a:r>
              <a:rPr lang="en-US" i="1" dirty="0"/>
              <a:t>Invests </a:t>
            </a:r>
            <a:r>
              <a:rPr lang="en-US" dirty="0"/>
              <a:t>$75 billion to repair and modernize our schools</a:t>
            </a:r>
          </a:p>
          <a:p>
            <a:pPr marL="0" indent="0">
              <a:buNone/>
            </a:pPr>
            <a:r>
              <a:rPr lang="en-US" b="1" dirty="0"/>
              <a:t>Provides Direct Funding to Communities </a:t>
            </a:r>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6156262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Protecting Our Environment</a:t>
            </a:r>
          </a:p>
        </p:txBody>
      </p:sp>
      <p:sp>
        <p:nvSpPr>
          <p:cNvPr id="3" name="Content Placeholder 2"/>
          <p:cNvSpPr>
            <a:spLocks noGrp="1"/>
          </p:cNvSpPr>
          <p:nvPr>
            <p:ph idx="1"/>
          </p:nvPr>
        </p:nvSpPr>
        <p:spPr/>
        <p:txBody>
          <a:bodyPr/>
          <a:lstStyle/>
          <a:p>
            <a:pPr marL="0" indent="0">
              <a:buNone/>
            </a:pPr>
            <a:r>
              <a:rPr lang="en-US" dirty="0"/>
              <a:t>“The only budget in Washington that truly accepts the urgency of the climate crisis.”  </a:t>
            </a:r>
            <a:r>
              <a:rPr lang="en-US" i="1" dirty="0"/>
              <a:t>Lukas Ross, Friends of the Earth</a:t>
            </a:r>
          </a:p>
          <a:p>
            <a:pPr marL="514350" indent="-514350">
              <a:buFont typeface="+mj-lt"/>
              <a:buAutoNum type="arabicPeriod"/>
            </a:pPr>
            <a:r>
              <a:rPr lang="en-US" dirty="0"/>
              <a:t>Bold Investment in Green Jobs</a:t>
            </a:r>
          </a:p>
          <a:p>
            <a:pPr marL="514350" indent="-514350">
              <a:buFont typeface="+mj-lt"/>
              <a:buAutoNum type="arabicPeriod"/>
            </a:pPr>
            <a:r>
              <a:rPr lang="en-US" dirty="0"/>
              <a:t>Impose a Price on Carbon Pollution</a:t>
            </a:r>
          </a:p>
          <a:p>
            <a:pPr marL="514350" indent="-514350">
              <a:buFont typeface="+mj-lt"/>
              <a:buAutoNum type="arabicPeriod"/>
            </a:pPr>
            <a:r>
              <a:rPr lang="en-US" dirty="0"/>
              <a:t>Eliminate Corporate Welfare for Oil, Gas and Coal Companies</a:t>
            </a:r>
          </a:p>
          <a:p>
            <a:pPr marL="514350" indent="-514350">
              <a:buFont typeface="+mj-lt"/>
              <a:buAutoNum type="arabicPeriod"/>
            </a:pPr>
            <a:r>
              <a:rPr lang="en-US" dirty="0"/>
              <a:t>Helping Communities Adapt </a:t>
            </a:r>
          </a:p>
          <a:p>
            <a:pPr marL="514350" indent="-514350">
              <a:buFont typeface="+mj-lt"/>
              <a:buAutoNum type="arabicPeriod"/>
            </a:pPr>
            <a:r>
              <a:rPr lang="en-US" dirty="0"/>
              <a:t>Reinstate Superfund Taxes</a:t>
            </a:r>
          </a:p>
          <a:p>
            <a:pPr marL="514350" indent="-514350">
              <a:buFont typeface="+mj-lt"/>
              <a:buAutoNum type="arabicPeriod"/>
            </a:pPr>
            <a:r>
              <a:rPr lang="en-US" dirty="0"/>
              <a:t>Crop Insurance Subsidies </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4288075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Eliminate Corporate Welfare for Oil, Gas and Coal Companies</a:t>
            </a:r>
            <a:endParaRPr lang="en-US" dirty="0">
              <a:solidFill>
                <a:schemeClr val="accent1">
                  <a:lumMod val="50000"/>
                </a:schemeClr>
              </a:solidFill>
            </a:endParaRPr>
          </a:p>
        </p:txBody>
      </p:sp>
      <p:sp>
        <p:nvSpPr>
          <p:cNvPr id="3" name="Content Placeholder 2"/>
          <p:cNvSpPr>
            <a:spLocks noGrp="1"/>
          </p:cNvSpPr>
          <p:nvPr>
            <p:ph idx="1"/>
          </p:nvPr>
        </p:nvSpPr>
        <p:spPr>
          <a:xfrm>
            <a:off x="838200" y="2349500"/>
            <a:ext cx="10515600" cy="3175000"/>
          </a:xfrm>
        </p:spPr>
        <p:txBody>
          <a:bodyPr>
            <a:normAutofit/>
          </a:bodyPr>
          <a:lstStyle/>
          <a:p>
            <a:pPr marL="0" indent="0">
              <a:buNone/>
            </a:pPr>
            <a:r>
              <a:rPr lang="en-US" dirty="0"/>
              <a:t>The CPC Budget repeals approximately $135 billion in fossil fuel subsidies over 10 years. The fossil fuel industry enjoys dozens of permanent subsidies thanks to decades of successful lobbying. Just one of these loopholes, the “percentage depletion allowance,” will cost taxpayers $17 billion over the next decade. Researchers at the International Monetary Fund found that in 2015 fossil fuel subsidies (including both tax breaks and the cost of health and environmental externalities) cost $5.3 trillion – or $10 million a minute. </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40355574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365125"/>
            <a:ext cx="10934700" cy="1325563"/>
          </a:xfrm>
        </p:spPr>
        <p:txBody>
          <a:bodyPr/>
          <a:lstStyle/>
          <a:p>
            <a:r>
              <a:rPr lang="en-US" b="1" dirty="0">
                <a:solidFill>
                  <a:schemeClr val="accent1">
                    <a:lumMod val="50000"/>
                  </a:schemeClr>
                </a:solidFill>
              </a:rPr>
              <a:t>Impose a Price on Carbon Pollution</a:t>
            </a:r>
            <a:endParaRPr lang="en-US" dirty="0">
              <a:solidFill>
                <a:schemeClr val="accent1">
                  <a:lumMod val="50000"/>
                </a:schemeClr>
              </a:solidFill>
            </a:endParaRPr>
          </a:p>
        </p:txBody>
      </p:sp>
      <p:sp>
        <p:nvSpPr>
          <p:cNvPr id="3" name="Content Placeholder 2"/>
          <p:cNvSpPr>
            <a:spLocks noGrp="1"/>
          </p:cNvSpPr>
          <p:nvPr>
            <p:ph idx="1"/>
          </p:nvPr>
        </p:nvSpPr>
        <p:spPr>
          <a:xfrm>
            <a:off x="419100" y="1825624"/>
            <a:ext cx="6629400" cy="4784725"/>
          </a:xfrm>
        </p:spPr>
        <p:txBody>
          <a:bodyPr>
            <a:normAutofit fontScale="85000" lnSpcReduction="10000"/>
          </a:bodyPr>
          <a:lstStyle/>
          <a:p>
            <a:pPr marL="0" indent="0">
              <a:buNone/>
            </a:pPr>
            <a:r>
              <a:rPr lang="en-US" dirty="0"/>
              <a:t>The People’s Budget implements a $25 per ton price on carbon dioxide emitted by polluters (increasing at 5.6 percent a year) and rebates 25 percent of all revenues to protect low income families from any rising energy costs via refundable credits. Revenue from this carbon price will be used to fund renewable energy and energy efficiency development and deployment. The Energy Information Administration found that a similar proposal would result in carbon emissions reductions of 26 percent below 2005 levels by 2020. This will go a long way toward setting the United States on a path to minimize the dangers of climate change, particularly when combined with air pollution control measures, increased energy efficiency and renewable energy deployment. </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2050" name="Picture 2" descr="http://c1cleantechnicacom.wpengine.netdna-cdn.com/files/2015/10/oil-rig-570x36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70102" y="2200275"/>
            <a:ext cx="4521875" cy="2871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78539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Reinstate Superfund Taxes</a:t>
            </a:r>
            <a:endParaRPr lang="en-US" dirty="0">
              <a:solidFill>
                <a:schemeClr val="accent1">
                  <a:lumMod val="50000"/>
                </a:schemeClr>
              </a:solidFill>
            </a:endParaRPr>
          </a:p>
        </p:txBody>
      </p:sp>
      <p:sp>
        <p:nvSpPr>
          <p:cNvPr id="3" name="Content Placeholder 2"/>
          <p:cNvSpPr>
            <a:spLocks noGrp="1"/>
          </p:cNvSpPr>
          <p:nvPr>
            <p:ph idx="1"/>
          </p:nvPr>
        </p:nvSpPr>
        <p:spPr>
          <a:xfrm>
            <a:off x="838200" y="1825625"/>
            <a:ext cx="5705475" cy="4351338"/>
          </a:xfrm>
        </p:spPr>
        <p:txBody>
          <a:bodyPr>
            <a:normAutofit lnSpcReduction="10000"/>
          </a:bodyPr>
          <a:lstStyle/>
          <a:p>
            <a:pPr marL="0" indent="0">
              <a:buNone/>
            </a:pPr>
            <a:r>
              <a:rPr lang="en-US" dirty="0"/>
              <a:t>Our budget reinstates the Superfund excise taxes that expired in 1995. The Environmental Protection Agency’s Superfund program, once largely funded by dedicated taxes, is now funded primarily by general revenue. Having a stable source of funding, rather than relying on year-to-year appropriations, will provide $22 billion more for cleanup of hazardous and contaminated land, often located in disadvantaged communities.  </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1026" name="Picture 2" descr="http://res.publicdomainfiles.com/pdf_view/45/1352176321896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462" y="2222862"/>
            <a:ext cx="5045388" cy="3358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56475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Helping Communities Adapt</a:t>
            </a:r>
            <a:endParaRPr lang="en-US" dirty="0">
              <a:solidFill>
                <a:schemeClr val="accent1">
                  <a:lumMod val="50000"/>
                </a:schemeClr>
              </a:solidFill>
            </a:endParaRPr>
          </a:p>
        </p:txBody>
      </p:sp>
      <p:sp>
        <p:nvSpPr>
          <p:cNvPr id="3" name="Content Placeholder 2"/>
          <p:cNvSpPr>
            <a:spLocks noGrp="1"/>
          </p:cNvSpPr>
          <p:nvPr>
            <p:ph idx="1"/>
          </p:nvPr>
        </p:nvSpPr>
        <p:spPr>
          <a:xfrm>
            <a:off x="771524" y="2463800"/>
            <a:ext cx="9915525" cy="2470150"/>
          </a:xfrm>
        </p:spPr>
        <p:txBody>
          <a:bodyPr>
            <a:normAutofit/>
          </a:bodyPr>
          <a:lstStyle/>
          <a:p>
            <a:pPr marL="0" indent="0">
              <a:buNone/>
            </a:pPr>
            <a:r>
              <a:rPr lang="en-US" dirty="0"/>
              <a:t>The People’s Budget increases funding for EPA climate adaptation programs and FEMA climate resiliency initiatives. It also incorporates the job training and economic development funding outlined in the President’s POWER plus plan to assist displaced fossil fuel workers and communities impacted by changing energy policies. </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1191708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Crop Insurance Subsidies</a:t>
            </a:r>
            <a:endParaRPr lang="en-US" dirty="0">
              <a:solidFill>
                <a:schemeClr val="accent1">
                  <a:lumMod val="50000"/>
                </a:schemeClr>
              </a:solidFill>
            </a:endParaRPr>
          </a:p>
        </p:txBody>
      </p:sp>
      <p:sp>
        <p:nvSpPr>
          <p:cNvPr id="3" name="Content Placeholder 2"/>
          <p:cNvSpPr>
            <a:spLocks noGrp="1"/>
          </p:cNvSpPr>
          <p:nvPr>
            <p:ph idx="1"/>
          </p:nvPr>
        </p:nvSpPr>
        <p:spPr>
          <a:xfrm>
            <a:off x="838200" y="1825625"/>
            <a:ext cx="5838825" cy="4351338"/>
          </a:xfrm>
        </p:spPr>
        <p:txBody>
          <a:bodyPr>
            <a:normAutofit lnSpcReduction="10000"/>
          </a:bodyPr>
          <a:lstStyle/>
          <a:p>
            <a:pPr marL="0" indent="0">
              <a:buNone/>
            </a:pPr>
            <a:r>
              <a:rPr lang="en-US" dirty="0"/>
              <a:t>The CPC Budget reduces the federal government’s subsidy from 60 percent to 40 percent premiums, on average. Insurance policies purchased through the program are sold and serviced by private insurance companies, which are reimbursed by the federal government. In 2013 the Congressional Budget Office predicted that crop insurance will cost taxpayers  $88 billion over the course of a decade. </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3074" name="Picture 2" descr="http://insuranceinagriculture.com/wp-content/uploads/2015/10/crop-insuranc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62825" y="2163762"/>
            <a:ext cx="4356100" cy="30666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57463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67644" y="593315"/>
            <a:ext cx="7886700" cy="1325563"/>
          </a:xfrm>
        </p:spPr>
        <p:txBody>
          <a:bodyPr/>
          <a:lstStyle/>
          <a:p>
            <a:r>
              <a:rPr lang="en-US" b="1" dirty="0">
                <a:solidFill>
                  <a:schemeClr val="accent1">
                    <a:lumMod val="50000"/>
                  </a:schemeClr>
                </a:solidFill>
              </a:rPr>
              <a:t>Deborah Weinstein</a:t>
            </a:r>
          </a:p>
        </p:txBody>
      </p:sp>
      <p:sp>
        <p:nvSpPr>
          <p:cNvPr id="2" name="Rectangle 1"/>
          <p:cNvSpPr/>
          <p:nvPr/>
        </p:nvSpPr>
        <p:spPr>
          <a:xfrm>
            <a:off x="5361960" y="2445009"/>
            <a:ext cx="4572000" cy="2185214"/>
          </a:xfrm>
          <a:prstGeom prst="rect">
            <a:avLst/>
          </a:prstGeom>
        </p:spPr>
        <p:txBody>
          <a:bodyPr>
            <a:spAutoFit/>
          </a:bodyPr>
          <a:lstStyle/>
          <a:p>
            <a:r>
              <a:rPr lang="en-US" sz="2400" dirty="0"/>
              <a:t>Executive Director,</a:t>
            </a:r>
          </a:p>
          <a:p>
            <a:r>
              <a:rPr lang="en-US" sz="2400" dirty="0"/>
              <a:t>Coalition on Human Needs,</a:t>
            </a:r>
            <a:br>
              <a:rPr lang="en-US" sz="2400" dirty="0"/>
            </a:br>
            <a:r>
              <a:rPr lang="en-US" sz="2400" dirty="0">
                <a:hlinkClick r:id="rId2"/>
              </a:rPr>
              <a:t>www.chn.org</a:t>
            </a:r>
            <a:r>
              <a:rPr lang="en-US" sz="2400" dirty="0"/>
              <a:t> </a:t>
            </a:r>
          </a:p>
          <a:p>
            <a:pPr lvl="1"/>
            <a:r>
              <a:rPr lang="en-US" sz="1600" dirty="0"/>
              <a:t>An alliance of national organizations working together to promote public policies which address the needs of low-income and other vulnerable people. </a:t>
            </a:r>
            <a:endParaRPr lang="en-US" sz="2400" dirty="0">
              <a:solidFill>
                <a:prstClr val="black"/>
              </a:solidFill>
            </a:endParaRPr>
          </a:p>
        </p:txBody>
      </p:sp>
      <p:pic>
        <p:nvPicPr>
          <p:cNvPr id="10" name="Content Placeholder 5"/>
          <p:cNvPicPr>
            <a:picLocks noGrp="1"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48409" y="2130288"/>
            <a:ext cx="3036620" cy="3228235"/>
          </a:xfrm>
          <a:prstGeom prst="rect">
            <a:avLst/>
          </a:prstGeom>
        </p:spPr>
      </p:pic>
      <p:pic>
        <p:nvPicPr>
          <p:cNvPr id="11" name="Content Placeholder 3"/>
          <p:cNvPicPr>
            <a:picLocks noGrp="1" noChangeAspect="1"/>
          </p:cNvPicPr>
          <p:nvPr/>
        </p:nvPicPr>
        <p:blipFill>
          <a:blip r:embed="rId4">
            <a:extLst>
              <a:ext uri="{28A0092B-C50C-407E-A947-70E740481C1C}">
                <a14:useLocalDpi xmlns:a14="http://schemas.microsoft.com/office/drawing/2010/main" val="0"/>
              </a:ext>
            </a:extLst>
          </a:blip>
          <a:stretch>
            <a:fillRect/>
          </a:stretch>
        </p:blipFill>
        <p:spPr>
          <a:xfrm>
            <a:off x="7726018" y="4738910"/>
            <a:ext cx="2466359" cy="1020563"/>
          </a:xfrm>
          <a:prstGeom prst="rect">
            <a:avLst/>
          </a:prstGeom>
        </p:spPr>
      </p:pic>
      <p:grpSp>
        <p:nvGrpSpPr>
          <p:cNvPr id="9" name="Group 55"/>
          <p:cNvGrpSpPr/>
          <p:nvPr/>
        </p:nvGrpSpPr>
        <p:grpSpPr>
          <a:xfrm>
            <a:off x="-2" y="1584324"/>
            <a:ext cx="12192003" cy="44452"/>
            <a:chOff x="0" y="0"/>
            <a:chExt cx="9144000" cy="44450"/>
          </a:xfrm>
        </p:grpSpPr>
        <p:sp>
          <p:nvSpPr>
            <p:cNvPr id="12"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13"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0894763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rPr>
              <a:t>The Problem:  </a:t>
            </a:r>
            <a:br>
              <a:rPr lang="en-US" dirty="0">
                <a:solidFill>
                  <a:schemeClr val="accent1">
                    <a:lumMod val="50000"/>
                  </a:schemeClr>
                </a:solidFill>
              </a:rPr>
            </a:br>
            <a:r>
              <a:rPr lang="en-US" dirty="0">
                <a:solidFill>
                  <a:schemeClr val="accent1">
                    <a:lumMod val="50000"/>
                  </a:schemeClr>
                </a:solidFill>
              </a:rPr>
              <a:t>Too Many Poor or On the Edge</a:t>
            </a:r>
          </a:p>
        </p:txBody>
      </p:sp>
      <p:sp>
        <p:nvSpPr>
          <p:cNvPr id="3" name="Content Placeholder 2"/>
          <p:cNvSpPr>
            <a:spLocks noGrp="1"/>
          </p:cNvSpPr>
          <p:nvPr>
            <p:ph idx="1"/>
          </p:nvPr>
        </p:nvSpPr>
        <p:spPr/>
        <p:txBody>
          <a:bodyPr>
            <a:normAutofit/>
          </a:bodyPr>
          <a:lstStyle/>
          <a:p>
            <a:r>
              <a:rPr lang="en-US" sz="3600" b="1" dirty="0"/>
              <a:t>In poverty:  </a:t>
            </a:r>
          </a:p>
          <a:p>
            <a:pPr lvl="1"/>
            <a:r>
              <a:rPr lang="en-US" sz="3200" b="1" dirty="0"/>
              <a:t>43 million people </a:t>
            </a:r>
            <a:br>
              <a:rPr lang="en-US" sz="3200" b="1" dirty="0"/>
            </a:br>
            <a:r>
              <a:rPr lang="en-US" dirty="0"/>
              <a:t>(below $24,000, family of 4)</a:t>
            </a:r>
          </a:p>
          <a:p>
            <a:pPr lvl="1"/>
            <a:r>
              <a:rPr lang="en-US" sz="3200" b="1" dirty="0"/>
              <a:t>Nearly 1 in 5 children</a:t>
            </a:r>
          </a:p>
          <a:p>
            <a:pPr lvl="2"/>
            <a:r>
              <a:rPr lang="en-US" sz="2800" b="1" dirty="0"/>
              <a:t>30% of Latino children</a:t>
            </a:r>
          </a:p>
          <a:p>
            <a:pPr lvl="2"/>
            <a:r>
              <a:rPr lang="en-US" sz="2800" b="1" dirty="0"/>
              <a:t>36.5% of African American children</a:t>
            </a:r>
          </a:p>
          <a:p>
            <a:r>
              <a:rPr lang="en-US" sz="3600" b="1" dirty="0"/>
              <a:t>On the edge:</a:t>
            </a:r>
          </a:p>
          <a:p>
            <a:pPr lvl="1"/>
            <a:r>
              <a:rPr lang="en-US" sz="3200" b="1" dirty="0"/>
              <a:t>Nearly 1/3 live below 2x the poverty line</a:t>
            </a:r>
          </a:p>
          <a:p>
            <a:endParaRPr lang="en-US" dirty="0"/>
          </a:p>
        </p:txBody>
      </p:sp>
      <p:grpSp>
        <p:nvGrpSpPr>
          <p:cNvPr id="7" name="Group 55"/>
          <p:cNvGrpSpPr/>
          <p:nvPr/>
        </p:nvGrpSpPr>
        <p:grpSpPr>
          <a:xfrm>
            <a:off x="-2" y="1663836"/>
            <a:ext cx="12192003" cy="44452"/>
            <a:chOff x="0" y="0"/>
            <a:chExt cx="9144000" cy="44450"/>
          </a:xfrm>
        </p:grpSpPr>
        <p:sp>
          <p:nvSpPr>
            <p:cNvPr id="8"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9"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41971800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rPr>
              <a:t>The People’s Budget’s Solution</a:t>
            </a:r>
          </a:p>
        </p:txBody>
      </p:sp>
      <p:sp>
        <p:nvSpPr>
          <p:cNvPr id="3" name="Content Placeholder 2"/>
          <p:cNvSpPr>
            <a:spLocks noGrp="1"/>
          </p:cNvSpPr>
          <p:nvPr>
            <p:ph idx="1"/>
          </p:nvPr>
        </p:nvSpPr>
        <p:spPr/>
        <p:txBody>
          <a:bodyPr>
            <a:normAutofit/>
          </a:bodyPr>
          <a:lstStyle/>
          <a:p>
            <a:pPr marL="0" indent="0">
              <a:spcAft>
                <a:spcPts val="600"/>
              </a:spcAft>
              <a:buNone/>
            </a:pPr>
            <a:r>
              <a:rPr lang="en-US" sz="4400" b="1" i="1" dirty="0">
                <a:solidFill>
                  <a:schemeClr val="accent1"/>
                </a:solidFill>
              </a:rPr>
              <a:t>Invest and Protect:</a:t>
            </a:r>
          </a:p>
          <a:p>
            <a:pPr lvl="1">
              <a:spcAft>
                <a:spcPts val="600"/>
              </a:spcAft>
            </a:pPr>
            <a:r>
              <a:rPr lang="en-US" sz="3600" dirty="0"/>
              <a:t>$2 trillion investment in rebuilding America – creates millions of jobs.</a:t>
            </a:r>
          </a:p>
          <a:p>
            <a:pPr lvl="1"/>
            <a:r>
              <a:rPr lang="en-US" sz="3600" dirty="0"/>
              <a:t>Protects and expands health care, nutrition and housing assistance, tax credits</a:t>
            </a:r>
          </a:p>
          <a:p>
            <a:pPr lvl="1"/>
            <a:r>
              <a:rPr lang="en-US" sz="3600" dirty="0"/>
              <a:t>Invests in children</a:t>
            </a:r>
          </a:p>
          <a:p>
            <a:pPr lvl="1"/>
            <a:r>
              <a:rPr lang="en-US" sz="3600" dirty="0"/>
              <a:t>Protects retirees </a:t>
            </a:r>
          </a:p>
          <a:p>
            <a:pPr lvl="1"/>
            <a:endParaRPr lang="en-US" sz="4000" dirty="0"/>
          </a:p>
          <a:p>
            <a:pPr lvl="1"/>
            <a:endParaRPr lang="en-US" sz="4000" dirty="0"/>
          </a:p>
        </p:txBody>
      </p:sp>
      <p:grpSp>
        <p:nvGrpSpPr>
          <p:cNvPr id="7" name="Group 55"/>
          <p:cNvGrpSpPr/>
          <p:nvPr/>
        </p:nvGrpSpPr>
        <p:grpSpPr>
          <a:xfrm>
            <a:off x="-2" y="1584324"/>
            <a:ext cx="12192003" cy="44452"/>
            <a:chOff x="0" y="0"/>
            <a:chExt cx="9144000" cy="44450"/>
          </a:xfrm>
        </p:grpSpPr>
        <p:sp>
          <p:nvSpPr>
            <p:cNvPr id="8"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9"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9400375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92389" y="4421227"/>
            <a:ext cx="1085685" cy="1148320"/>
          </a:xfrm>
          <a:prstGeom prst="rect">
            <a:avLst/>
          </a:prstGeom>
        </p:spPr>
      </p:pic>
      <p:sp>
        <p:nvSpPr>
          <p:cNvPr id="6" name="TextBox 5"/>
          <p:cNvSpPr txBox="1"/>
          <p:nvPr/>
        </p:nvSpPr>
        <p:spPr>
          <a:xfrm>
            <a:off x="652460" y="2909886"/>
            <a:ext cx="8320746" cy="3847207"/>
          </a:xfrm>
          <a:prstGeom prst="rect">
            <a:avLst/>
          </a:prstGeom>
          <a:noFill/>
        </p:spPr>
        <p:txBody>
          <a:bodyPr wrap="square" rtlCol="0">
            <a:spAutoFit/>
          </a:bodyPr>
          <a:lstStyle/>
          <a:p>
            <a:r>
              <a:rPr lang="en-US" sz="2400" b="1" dirty="0">
                <a:solidFill>
                  <a:schemeClr val="accent1">
                    <a:lumMod val="50000"/>
                  </a:schemeClr>
                </a:solidFill>
              </a:rPr>
              <a:t>Call Structure and Norms: </a:t>
            </a:r>
          </a:p>
          <a:p>
            <a:pPr marL="342900" indent="-342900">
              <a:buFontTx/>
              <a:buChar char="-"/>
            </a:pPr>
            <a:r>
              <a:rPr lang="en-US" sz="2000" b="1" dirty="0">
                <a:solidFill>
                  <a:schemeClr val="accent1">
                    <a:lumMod val="50000"/>
                  </a:schemeClr>
                </a:solidFill>
              </a:rPr>
              <a:t>Audio is PHONE ONLY; you must call in</a:t>
            </a:r>
          </a:p>
          <a:p>
            <a:pPr marL="342900" indent="-342900">
              <a:buFontTx/>
              <a:buChar char="-"/>
            </a:pPr>
            <a:r>
              <a:rPr lang="en-US" sz="2000" b="1" dirty="0">
                <a:solidFill>
                  <a:schemeClr val="accent1">
                    <a:lumMod val="50000"/>
                  </a:schemeClr>
                </a:solidFill>
              </a:rPr>
              <a:t>Do not enable your video camera</a:t>
            </a:r>
          </a:p>
          <a:p>
            <a:pPr marL="342900" indent="-342900">
              <a:buFontTx/>
              <a:buChar char="-"/>
            </a:pPr>
            <a:r>
              <a:rPr lang="en-US" sz="2000" dirty="0">
                <a:solidFill>
                  <a:schemeClr val="accent1">
                    <a:lumMod val="50000"/>
                  </a:schemeClr>
                </a:solidFill>
              </a:rPr>
              <a:t>All calls are recorded; the recording link will be posted on the Discussion</a:t>
            </a:r>
          </a:p>
          <a:p>
            <a:pPr marL="342900" indent="-342900">
              <a:buFontTx/>
              <a:buChar char="-"/>
            </a:pPr>
            <a:r>
              <a:rPr lang="en-US" sz="2000" b="1" dirty="0">
                <a:solidFill>
                  <a:schemeClr val="accent1">
                    <a:lumMod val="50000"/>
                  </a:schemeClr>
                </a:solidFill>
              </a:rPr>
              <a:t>Q &amp; A mode: </a:t>
            </a:r>
            <a:r>
              <a:rPr lang="en-US" sz="2000" dirty="0">
                <a:solidFill>
                  <a:schemeClr val="accent1">
                    <a:lumMod val="50000"/>
                  </a:schemeClr>
                </a:solidFill>
              </a:rPr>
              <a:t>To eliminate background noise we mute everyone when we begin recording. </a:t>
            </a:r>
          </a:p>
          <a:p>
            <a:pPr marL="342900" indent="-342900">
              <a:buFontTx/>
              <a:buChar char="-"/>
            </a:pPr>
            <a:r>
              <a:rPr lang="en-US" sz="2000" b="1" dirty="0">
                <a:solidFill>
                  <a:schemeClr val="accent1">
                    <a:lumMod val="50000"/>
                  </a:schemeClr>
                </a:solidFill>
              </a:rPr>
              <a:t>Press *6</a:t>
            </a:r>
            <a:r>
              <a:rPr lang="en-US" sz="2000" dirty="0">
                <a:solidFill>
                  <a:schemeClr val="accent1">
                    <a:lumMod val="50000"/>
                  </a:schemeClr>
                </a:solidFill>
              </a:rPr>
              <a:t> (when prompted) to ask a question; say your name, your organization, if any, and location. Be courteous and brief; give others a chance to ask questions too.</a:t>
            </a:r>
          </a:p>
          <a:p>
            <a:pPr marL="342900" indent="-342900">
              <a:buFontTx/>
              <a:buChar char="-"/>
            </a:pPr>
            <a:r>
              <a:rPr lang="en-US" sz="2000" b="1" dirty="0">
                <a:solidFill>
                  <a:schemeClr val="accent1">
                    <a:lumMod val="50000"/>
                  </a:schemeClr>
                </a:solidFill>
              </a:rPr>
              <a:t>Download this Presentation: </a:t>
            </a:r>
            <a:r>
              <a:rPr lang="en-US" sz="2000" b="1" dirty="0">
                <a:solidFill>
                  <a:schemeClr val="accent1">
                    <a:lumMod val="50000"/>
                  </a:schemeClr>
                </a:solidFill>
                <a:hlinkClick r:id="rId3"/>
              </a:rPr>
              <a:t>http://www.peoplesbudget.org/index.php/downloads/fy2018-people-s-budget</a:t>
            </a:r>
            <a:endParaRPr lang="en-US" sz="2000" b="1" dirty="0">
              <a:solidFill>
                <a:schemeClr val="accent1">
                  <a:lumMod val="50000"/>
                </a:schemeClr>
              </a:solidFill>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09727" y="2461140"/>
            <a:ext cx="1714500" cy="1714500"/>
          </a:xfrm>
          <a:prstGeom prst="rect">
            <a:avLst/>
          </a:prstGeom>
        </p:spPr>
      </p:pic>
      <p:sp>
        <p:nvSpPr>
          <p:cNvPr id="3" name="Rectangle 2"/>
          <p:cNvSpPr/>
          <p:nvPr/>
        </p:nvSpPr>
        <p:spPr>
          <a:xfrm>
            <a:off x="652460" y="1670054"/>
            <a:ext cx="7569119" cy="1015663"/>
          </a:xfrm>
          <a:prstGeom prst="rect">
            <a:avLst/>
          </a:prstGeom>
        </p:spPr>
        <p:txBody>
          <a:bodyPr wrap="square">
            <a:spAutoFit/>
          </a:bodyPr>
          <a:lstStyle/>
          <a:p>
            <a:r>
              <a:rPr lang="en-US" sz="3200" b="1" dirty="0">
                <a:solidFill>
                  <a:srgbClr val="C00000"/>
                </a:solidFill>
              </a:rPr>
              <a:t>Andrea Miller, Executive Director</a:t>
            </a:r>
            <a:br>
              <a:rPr lang="en-US" sz="3200" b="1" dirty="0">
                <a:solidFill>
                  <a:srgbClr val="C00000"/>
                </a:solidFill>
              </a:rPr>
            </a:br>
            <a:r>
              <a:rPr lang="en-US" sz="2800" dirty="0">
                <a:solidFill>
                  <a:schemeClr val="accent1">
                    <a:lumMod val="50000"/>
                  </a:schemeClr>
                </a:solidFill>
              </a:rPr>
              <a:t>People Demanding Action</a:t>
            </a:r>
            <a:endParaRPr lang="en-US" sz="2000" dirty="0">
              <a:solidFill>
                <a:schemeClr val="accent1">
                  <a:lumMod val="50000"/>
                </a:schemeClr>
              </a:solidFill>
            </a:endParaRPr>
          </a:p>
        </p:txBody>
      </p:sp>
      <p:sp>
        <p:nvSpPr>
          <p:cNvPr id="5" name="Title 4"/>
          <p:cNvSpPr>
            <a:spLocks noGrp="1"/>
          </p:cNvSpPr>
          <p:nvPr>
            <p:ph type="title"/>
          </p:nvPr>
        </p:nvSpPr>
        <p:spPr>
          <a:xfrm>
            <a:off x="538160" y="429108"/>
            <a:ext cx="10686067" cy="1325563"/>
          </a:xfrm>
        </p:spPr>
        <p:txBody>
          <a:bodyPr/>
          <a:lstStyle/>
          <a:p>
            <a:pPr algn="l"/>
            <a:r>
              <a:rPr lang="en-US" sz="4000" b="1" dirty="0">
                <a:solidFill>
                  <a:schemeClr val="accent1">
                    <a:lumMod val="50000"/>
                  </a:schemeClr>
                </a:solidFill>
              </a:rPr>
              <a:t>Introduction and Welcome</a:t>
            </a:r>
          </a:p>
        </p:txBody>
      </p:sp>
      <p:grpSp>
        <p:nvGrpSpPr>
          <p:cNvPr id="8" name="Group 55"/>
          <p:cNvGrpSpPr/>
          <p:nvPr/>
        </p:nvGrpSpPr>
        <p:grpSpPr>
          <a:xfrm>
            <a:off x="-2" y="1584324"/>
            <a:ext cx="12192003" cy="44452"/>
            <a:chOff x="0" y="0"/>
            <a:chExt cx="9144000" cy="44450"/>
          </a:xfrm>
        </p:grpSpPr>
        <p:sp>
          <p:nvSpPr>
            <p:cNvPr id="9"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10"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3744277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rPr>
              <a:t>Health Care</a:t>
            </a:r>
          </a:p>
        </p:txBody>
      </p:sp>
      <p:sp>
        <p:nvSpPr>
          <p:cNvPr id="3" name="Content Placeholder 2"/>
          <p:cNvSpPr>
            <a:spLocks noGrp="1"/>
          </p:cNvSpPr>
          <p:nvPr>
            <p:ph idx="1"/>
          </p:nvPr>
        </p:nvSpPr>
        <p:spPr/>
        <p:txBody>
          <a:bodyPr>
            <a:normAutofit/>
          </a:bodyPr>
          <a:lstStyle/>
          <a:p>
            <a:pPr marL="0" indent="0">
              <a:spcAft>
                <a:spcPts val="600"/>
              </a:spcAft>
              <a:buNone/>
            </a:pPr>
            <a:r>
              <a:rPr lang="en-US" sz="4400" b="1" i="1" dirty="0">
                <a:solidFill>
                  <a:schemeClr val="accent1"/>
                </a:solidFill>
              </a:rPr>
              <a:t>Improves care and saves $:</a:t>
            </a:r>
          </a:p>
          <a:p>
            <a:pPr lvl="1">
              <a:spcAft>
                <a:spcPts val="600"/>
              </a:spcAft>
            </a:pPr>
            <a:r>
              <a:rPr lang="en-US" sz="3600" dirty="0"/>
              <a:t>Replaces excise tax on high-cost plans with public option (net savings, $116b)</a:t>
            </a:r>
          </a:p>
          <a:p>
            <a:pPr lvl="1"/>
            <a:r>
              <a:rPr lang="en-US" sz="3600" dirty="0"/>
              <a:t>Medicare:  negotiate drug prices (saves $430b)</a:t>
            </a:r>
          </a:p>
          <a:p>
            <a:pPr lvl="1"/>
            <a:r>
              <a:rPr lang="en-US" sz="3600" dirty="0"/>
              <a:t>Extends CHIP through 2019  </a:t>
            </a:r>
          </a:p>
          <a:p>
            <a:pPr lvl="1"/>
            <a:endParaRPr lang="en-US" sz="4000" dirty="0"/>
          </a:p>
          <a:p>
            <a:pPr lvl="1"/>
            <a:endParaRPr lang="en-US" sz="4000" dirty="0"/>
          </a:p>
        </p:txBody>
      </p:sp>
      <p:grpSp>
        <p:nvGrpSpPr>
          <p:cNvPr id="7" name="Group 55"/>
          <p:cNvGrpSpPr/>
          <p:nvPr/>
        </p:nvGrpSpPr>
        <p:grpSpPr>
          <a:xfrm>
            <a:off x="-2" y="1584324"/>
            <a:ext cx="12192003" cy="44452"/>
            <a:chOff x="0" y="0"/>
            <a:chExt cx="9144000" cy="44450"/>
          </a:xfrm>
        </p:grpSpPr>
        <p:sp>
          <p:nvSpPr>
            <p:cNvPr id="8"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9"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0288294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rPr>
              <a:t>On the other hand, Trump</a:t>
            </a:r>
          </a:p>
        </p:txBody>
      </p:sp>
      <p:sp>
        <p:nvSpPr>
          <p:cNvPr id="3" name="Content Placeholder 2"/>
          <p:cNvSpPr>
            <a:spLocks noGrp="1"/>
          </p:cNvSpPr>
          <p:nvPr>
            <p:ph idx="1"/>
          </p:nvPr>
        </p:nvSpPr>
        <p:spPr/>
        <p:txBody>
          <a:bodyPr>
            <a:normAutofit/>
          </a:bodyPr>
          <a:lstStyle/>
          <a:p>
            <a:pPr marL="457200" lvl="1" indent="0">
              <a:buNone/>
            </a:pPr>
            <a:endParaRPr lang="en-US" sz="4000" dirty="0"/>
          </a:p>
          <a:p>
            <a:pPr marL="457200" lvl="1" indent="0">
              <a:buNone/>
            </a:pPr>
            <a:r>
              <a:rPr lang="en-US" sz="4000" b="1" dirty="0">
                <a:solidFill>
                  <a:srgbClr val="C00000"/>
                </a:solidFill>
              </a:rPr>
              <a:t>Cuts </a:t>
            </a:r>
            <a:r>
              <a:rPr lang="en-US" sz="5400" b="1" dirty="0">
                <a:solidFill>
                  <a:srgbClr val="C00000"/>
                </a:solidFill>
              </a:rPr>
              <a:t>$1.3 </a:t>
            </a:r>
            <a:r>
              <a:rPr lang="en-US" sz="5400" b="1" i="1" dirty="0">
                <a:solidFill>
                  <a:srgbClr val="C00000"/>
                </a:solidFill>
              </a:rPr>
              <a:t>TRILLION</a:t>
            </a:r>
            <a:r>
              <a:rPr lang="en-US" sz="5400" b="1" dirty="0">
                <a:solidFill>
                  <a:srgbClr val="C00000"/>
                </a:solidFill>
              </a:rPr>
              <a:t> </a:t>
            </a:r>
            <a:r>
              <a:rPr lang="en-US" sz="4000" b="1" dirty="0">
                <a:solidFill>
                  <a:srgbClr val="C00000"/>
                </a:solidFill>
              </a:rPr>
              <a:t>from Medicaid:</a:t>
            </a:r>
          </a:p>
          <a:p>
            <a:pPr lvl="2"/>
            <a:r>
              <a:rPr lang="en-US" sz="3600" dirty="0"/>
              <a:t>ACA Repeal</a:t>
            </a:r>
          </a:p>
          <a:p>
            <a:pPr lvl="2"/>
            <a:r>
              <a:rPr lang="en-US" sz="3600" dirty="0"/>
              <a:t>Even deeper cuts through block granting/per capita capping</a:t>
            </a:r>
          </a:p>
          <a:p>
            <a:pPr lvl="2"/>
            <a:r>
              <a:rPr lang="en-US" sz="3600" dirty="0"/>
              <a:t>23 million lose health insurance…and counting</a:t>
            </a:r>
          </a:p>
          <a:p>
            <a:pPr lvl="1"/>
            <a:endParaRPr lang="en-US" sz="4000" dirty="0"/>
          </a:p>
        </p:txBody>
      </p:sp>
      <p:grpSp>
        <p:nvGrpSpPr>
          <p:cNvPr id="7" name="Group 55"/>
          <p:cNvGrpSpPr/>
          <p:nvPr/>
        </p:nvGrpSpPr>
        <p:grpSpPr>
          <a:xfrm>
            <a:off x="-2" y="1584324"/>
            <a:ext cx="12192003" cy="44452"/>
            <a:chOff x="0" y="0"/>
            <a:chExt cx="9144000" cy="44450"/>
          </a:xfrm>
        </p:grpSpPr>
        <p:sp>
          <p:nvSpPr>
            <p:cNvPr id="8"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9"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5099950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rPr>
              <a:t>Nutrition Assistance</a:t>
            </a:r>
          </a:p>
        </p:txBody>
      </p:sp>
      <p:sp>
        <p:nvSpPr>
          <p:cNvPr id="3" name="Content Placeholder 2"/>
          <p:cNvSpPr>
            <a:spLocks noGrp="1"/>
          </p:cNvSpPr>
          <p:nvPr>
            <p:ph idx="1"/>
          </p:nvPr>
        </p:nvSpPr>
        <p:spPr/>
        <p:txBody>
          <a:bodyPr>
            <a:normAutofit/>
          </a:bodyPr>
          <a:lstStyle/>
          <a:p>
            <a:pPr marL="457200" lvl="1" indent="0">
              <a:buNone/>
            </a:pPr>
            <a:r>
              <a:rPr lang="en-US" sz="4000" b="1" i="1" dirty="0">
                <a:solidFill>
                  <a:schemeClr val="accent1"/>
                </a:solidFill>
              </a:rPr>
              <a:t>Restores SNAP/food stamps: </a:t>
            </a:r>
            <a:r>
              <a:rPr lang="en-US" sz="2800" dirty="0"/>
              <a:t>(+$21b over 10 years)</a:t>
            </a:r>
          </a:p>
          <a:p>
            <a:pPr lvl="2"/>
            <a:r>
              <a:rPr lang="en-US" sz="3600" dirty="0"/>
              <a:t>Reverses cuts that reduced benefits by $127 per person in 2016.</a:t>
            </a:r>
          </a:p>
          <a:p>
            <a:pPr lvl="2"/>
            <a:r>
              <a:rPr lang="en-US" sz="3600" dirty="0"/>
              <a:t>Ends 3-month time limit for unemployed childless adults.</a:t>
            </a:r>
          </a:p>
          <a:p>
            <a:pPr lvl="2"/>
            <a:r>
              <a:rPr lang="en-US" sz="3600" dirty="0"/>
              <a:t>Improves child nutrition programs</a:t>
            </a:r>
          </a:p>
        </p:txBody>
      </p:sp>
      <p:grpSp>
        <p:nvGrpSpPr>
          <p:cNvPr id="7" name="Group 55"/>
          <p:cNvGrpSpPr/>
          <p:nvPr/>
        </p:nvGrpSpPr>
        <p:grpSpPr>
          <a:xfrm>
            <a:off x="-2" y="1584324"/>
            <a:ext cx="12192003" cy="44452"/>
            <a:chOff x="0" y="0"/>
            <a:chExt cx="9144000" cy="44450"/>
          </a:xfrm>
        </p:grpSpPr>
        <p:sp>
          <p:nvSpPr>
            <p:cNvPr id="8"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9"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9089507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rPr>
              <a:t>On the other hand, Trump</a:t>
            </a:r>
          </a:p>
        </p:txBody>
      </p:sp>
      <p:sp>
        <p:nvSpPr>
          <p:cNvPr id="3" name="Content Placeholder 2"/>
          <p:cNvSpPr>
            <a:spLocks noGrp="1"/>
          </p:cNvSpPr>
          <p:nvPr>
            <p:ph idx="1"/>
          </p:nvPr>
        </p:nvSpPr>
        <p:spPr/>
        <p:txBody>
          <a:bodyPr>
            <a:normAutofit/>
          </a:bodyPr>
          <a:lstStyle/>
          <a:p>
            <a:pPr marL="457200" lvl="1" indent="0">
              <a:buNone/>
            </a:pPr>
            <a:r>
              <a:rPr lang="en-US" sz="4000" b="1" dirty="0">
                <a:solidFill>
                  <a:srgbClr val="C00000"/>
                </a:solidFill>
              </a:rPr>
              <a:t>Cuts </a:t>
            </a:r>
            <a:r>
              <a:rPr lang="en-US" sz="5400" b="1" dirty="0">
                <a:solidFill>
                  <a:srgbClr val="C00000"/>
                </a:solidFill>
              </a:rPr>
              <a:t>$193 billion </a:t>
            </a:r>
            <a:r>
              <a:rPr lang="en-US" sz="4000" b="1" dirty="0">
                <a:solidFill>
                  <a:srgbClr val="C00000"/>
                </a:solidFill>
              </a:rPr>
              <a:t>from SNAP:</a:t>
            </a:r>
          </a:p>
          <a:p>
            <a:pPr lvl="1"/>
            <a:r>
              <a:rPr lang="en-US" sz="3200" dirty="0"/>
              <a:t>Applies more stringent work requirements (code: roadblocks to aid)</a:t>
            </a:r>
          </a:p>
          <a:p>
            <a:pPr lvl="1"/>
            <a:r>
              <a:rPr lang="en-US" sz="3200" dirty="0"/>
              <a:t>Applies 3-month limit to more unemployed childless adults.</a:t>
            </a:r>
          </a:p>
          <a:p>
            <a:pPr lvl="1"/>
            <a:r>
              <a:rPr lang="en-US" sz="3200" dirty="0"/>
              <a:t>Will require up to 25% match from states; will let them reduce benefits.</a:t>
            </a:r>
          </a:p>
        </p:txBody>
      </p:sp>
      <p:grpSp>
        <p:nvGrpSpPr>
          <p:cNvPr id="7" name="Group 55"/>
          <p:cNvGrpSpPr/>
          <p:nvPr/>
        </p:nvGrpSpPr>
        <p:grpSpPr>
          <a:xfrm>
            <a:off x="-2" y="1584324"/>
            <a:ext cx="12192003" cy="44452"/>
            <a:chOff x="0" y="0"/>
            <a:chExt cx="9144000" cy="44450"/>
          </a:xfrm>
        </p:grpSpPr>
        <p:sp>
          <p:nvSpPr>
            <p:cNvPr id="8"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9"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41791087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rPr>
              <a:t>Child Care and Early Learning</a:t>
            </a:r>
          </a:p>
        </p:txBody>
      </p:sp>
      <p:sp>
        <p:nvSpPr>
          <p:cNvPr id="3" name="Content Placeholder 2"/>
          <p:cNvSpPr>
            <a:spLocks noGrp="1"/>
          </p:cNvSpPr>
          <p:nvPr>
            <p:ph idx="1"/>
          </p:nvPr>
        </p:nvSpPr>
        <p:spPr/>
        <p:txBody>
          <a:bodyPr>
            <a:normAutofit/>
          </a:bodyPr>
          <a:lstStyle/>
          <a:p>
            <a:pPr marL="457200" lvl="1" indent="0">
              <a:buNone/>
            </a:pPr>
            <a:r>
              <a:rPr lang="en-US" sz="4000" b="1" i="1" dirty="0">
                <a:solidFill>
                  <a:schemeClr val="accent1"/>
                </a:solidFill>
              </a:rPr>
              <a:t>Major child care initiative:</a:t>
            </a:r>
          </a:p>
          <a:p>
            <a:pPr lvl="2"/>
            <a:r>
              <a:rPr lang="en-US" sz="3600" dirty="0"/>
              <a:t>$993b over 10 yrs. to limit child care costs to no more than 10% of family income.</a:t>
            </a:r>
          </a:p>
          <a:p>
            <a:pPr lvl="2"/>
            <a:r>
              <a:rPr lang="en-US" sz="3600" dirty="0"/>
              <a:t>$48b to improve child and dependent care tax credit.</a:t>
            </a:r>
          </a:p>
          <a:p>
            <a:pPr lvl="2"/>
            <a:r>
              <a:rPr lang="en-US" sz="3600" dirty="0"/>
              <a:t>Preschool for All:  $73b.</a:t>
            </a:r>
          </a:p>
        </p:txBody>
      </p:sp>
      <p:grpSp>
        <p:nvGrpSpPr>
          <p:cNvPr id="7" name="Group 55"/>
          <p:cNvGrpSpPr/>
          <p:nvPr/>
        </p:nvGrpSpPr>
        <p:grpSpPr>
          <a:xfrm>
            <a:off x="-2" y="1584324"/>
            <a:ext cx="12192003" cy="44452"/>
            <a:chOff x="0" y="0"/>
            <a:chExt cx="9144000" cy="44450"/>
          </a:xfrm>
        </p:grpSpPr>
        <p:sp>
          <p:nvSpPr>
            <p:cNvPr id="8"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9"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4001517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rPr>
              <a:t>Supports for Workers</a:t>
            </a:r>
          </a:p>
        </p:txBody>
      </p:sp>
      <p:sp>
        <p:nvSpPr>
          <p:cNvPr id="3" name="Content Placeholder 2"/>
          <p:cNvSpPr>
            <a:spLocks noGrp="1"/>
          </p:cNvSpPr>
          <p:nvPr>
            <p:ph idx="1"/>
          </p:nvPr>
        </p:nvSpPr>
        <p:spPr/>
        <p:txBody>
          <a:bodyPr>
            <a:normAutofit/>
          </a:bodyPr>
          <a:lstStyle/>
          <a:p>
            <a:pPr marL="457200" lvl="1" indent="0">
              <a:buNone/>
            </a:pPr>
            <a:r>
              <a:rPr lang="en-US" sz="4000" b="1" i="1" dirty="0">
                <a:solidFill>
                  <a:schemeClr val="accent1"/>
                </a:solidFill>
              </a:rPr>
              <a:t>Restores Unemployment Insurance:</a:t>
            </a:r>
          </a:p>
          <a:p>
            <a:pPr lvl="1"/>
            <a:r>
              <a:rPr lang="en-US" sz="3200" dirty="0"/>
              <a:t>99 weeks of Emergency Unemployment Compensation</a:t>
            </a:r>
          </a:p>
          <a:p>
            <a:pPr lvl="1"/>
            <a:r>
              <a:rPr lang="en-US" sz="3200" dirty="0"/>
              <a:t>Improves UI extended benefits</a:t>
            </a:r>
          </a:p>
          <a:p>
            <a:pPr lvl="1"/>
            <a:r>
              <a:rPr lang="en-US" sz="3200" dirty="0"/>
              <a:t>Expands Earned Income Tax Credit for workers without dependent children</a:t>
            </a:r>
          </a:p>
          <a:p>
            <a:pPr marL="914400" lvl="2" indent="0">
              <a:buNone/>
            </a:pPr>
            <a:r>
              <a:rPr lang="en-US" sz="3200" dirty="0"/>
              <a:t>(would prevent 800,000 from being taxed into poverty)</a:t>
            </a:r>
          </a:p>
          <a:p>
            <a:pPr lvl="1"/>
            <a:r>
              <a:rPr lang="en-US" sz="3600" dirty="0"/>
              <a:t>Paid sick leave, paid leave (fed employees)</a:t>
            </a:r>
          </a:p>
          <a:p>
            <a:pPr marL="914400" lvl="2" indent="0">
              <a:buNone/>
            </a:pPr>
            <a:endParaRPr lang="en-US" sz="3200" dirty="0"/>
          </a:p>
          <a:p>
            <a:pPr lvl="1"/>
            <a:endParaRPr lang="en-US" sz="4000" dirty="0"/>
          </a:p>
        </p:txBody>
      </p:sp>
      <p:grpSp>
        <p:nvGrpSpPr>
          <p:cNvPr id="7" name="Group 55"/>
          <p:cNvGrpSpPr/>
          <p:nvPr/>
        </p:nvGrpSpPr>
        <p:grpSpPr>
          <a:xfrm>
            <a:off x="-2" y="1584324"/>
            <a:ext cx="12192003" cy="44452"/>
            <a:chOff x="0" y="0"/>
            <a:chExt cx="9144000" cy="44450"/>
          </a:xfrm>
        </p:grpSpPr>
        <p:sp>
          <p:nvSpPr>
            <p:cNvPr id="8"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9"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1719189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rPr>
              <a:t>On the other hand, Trump</a:t>
            </a:r>
          </a:p>
        </p:txBody>
      </p:sp>
      <p:sp>
        <p:nvSpPr>
          <p:cNvPr id="3" name="Content Placeholder 2"/>
          <p:cNvSpPr>
            <a:spLocks noGrp="1"/>
          </p:cNvSpPr>
          <p:nvPr>
            <p:ph idx="1"/>
          </p:nvPr>
        </p:nvSpPr>
        <p:spPr/>
        <p:txBody>
          <a:bodyPr>
            <a:normAutofit/>
          </a:bodyPr>
          <a:lstStyle/>
          <a:p>
            <a:pPr marL="457200" lvl="1" indent="0">
              <a:buNone/>
            </a:pPr>
            <a:endParaRPr lang="en-US" sz="4000" dirty="0"/>
          </a:p>
          <a:p>
            <a:pPr marL="457200" lvl="1" indent="0">
              <a:buNone/>
            </a:pPr>
            <a:r>
              <a:rPr lang="en-US" sz="4000" b="1" dirty="0">
                <a:solidFill>
                  <a:srgbClr val="C00000"/>
                </a:solidFill>
              </a:rPr>
              <a:t>Cuts </a:t>
            </a:r>
            <a:r>
              <a:rPr lang="en-US" sz="5400" b="1" dirty="0">
                <a:solidFill>
                  <a:srgbClr val="C00000"/>
                </a:solidFill>
              </a:rPr>
              <a:t>$40 billion </a:t>
            </a:r>
            <a:r>
              <a:rPr lang="en-US" sz="4000" b="1" dirty="0">
                <a:solidFill>
                  <a:srgbClr val="C00000"/>
                </a:solidFill>
              </a:rPr>
              <a:t>from EITC and child tax credit:</a:t>
            </a:r>
          </a:p>
          <a:p>
            <a:pPr lvl="1"/>
            <a:r>
              <a:rPr lang="en-US" sz="3200" dirty="0"/>
              <a:t> Immigrants will lose Child Tax Credit; some workers will lose EITC.</a:t>
            </a:r>
          </a:p>
          <a:p>
            <a:pPr lvl="1"/>
            <a:r>
              <a:rPr lang="en-US" sz="3200" dirty="0"/>
              <a:t>Paid leave, but limited.</a:t>
            </a:r>
          </a:p>
        </p:txBody>
      </p:sp>
      <p:grpSp>
        <p:nvGrpSpPr>
          <p:cNvPr id="7" name="Group 55"/>
          <p:cNvGrpSpPr/>
          <p:nvPr/>
        </p:nvGrpSpPr>
        <p:grpSpPr>
          <a:xfrm>
            <a:off x="-2" y="1584324"/>
            <a:ext cx="12192003" cy="44452"/>
            <a:chOff x="0" y="0"/>
            <a:chExt cx="9144000" cy="44450"/>
          </a:xfrm>
        </p:grpSpPr>
        <p:sp>
          <p:nvSpPr>
            <p:cNvPr id="8"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9"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6256841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rPr>
              <a:t>Supports for Retirees</a:t>
            </a:r>
          </a:p>
        </p:txBody>
      </p:sp>
      <p:sp>
        <p:nvSpPr>
          <p:cNvPr id="3" name="Content Placeholder 2"/>
          <p:cNvSpPr>
            <a:spLocks noGrp="1"/>
          </p:cNvSpPr>
          <p:nvPr>
            <p:ph idx="1"/>
          </p:nvPr>
        </p:nvSpPr>
        <p:spPr/>
        <p:txBody>
          <a:bodyPr>
            <a:normAutofit/>
          </a:bodyPr>
          <a:lstStyle/>
          <a:p>
            <a:pPr marL="457200" lvl="1" indent="0">
              <a:buNone/>
            </a:pPr>
            <a:r>
              <a:rPr lang="en-US" sz="4000" b="1" i="1" dirty="0">
                <a:solidFill>
                  <a:schemeClr val="accent1"/>
                </a:solidFill>
              </a:rPr>
              <a:t>Strengthens Social Security:</a:t>
            </a:r>
          </a:p>
          <a:p>
            <a:pPr lvl="2"/>
            <a:r>
              <a:rPr lang="en-US" sz="3200" dirty="0"/>
              <a:t>Higher cost of living increases</a:t>
            </a:r>
          </a:p>
          <a:p>
            <a:pPr lvl="2"/>
            <a:r>
              <a:rPr lang="en-US" sz="3200" dirty="0"/>
              <a:t>Caregiver credit (for people who take time away from paid work to care for children or other family members)</a:t>
            </a:r>
          </a:p>
          <a:p>
            <a:pPr lvl="2"/>
            <a:r>
              <a:rPr lang="en-US" sz="3200" dirty="0"/>
              <a:t>Removes cap on SS contributions</a:t>
            </a:r>
          </a:p>
          <a:p>
            <a:pPr lvl="1"/>
            <a:r>
              <a:rPr lang="en-US" sz="3600" dirty="0"/>
              <a:t>Retirement benefits for veterans and federal retirees indexed to CPI for elderly households</a:t>
            </a:r>
          </a:p>
          <a:p>
            <a:pPr lvl="2"/>
            <a:endParaRPr lang="en-US" sz="3200" dirty="0"/>
          </a:p>
          <a:p>
            <a:pPr lvl="1"/>
            <a:endParaRPr lang="en-US" sz="4000" dirty="0"/>
          </a:p>
        </p:txBody>
      </p:sp>
      <p:grpSp>
        <p:nvGrpSpPr>
          <p:cNvPr id="7" name="Group 55"/>
          <p:cNvGrpSpPr/>
          <p:nvPr/>
        </p:nvGrpSpPr>
        <p:grpSpPr>
          <a:xfrm>
            <a:off x="-2" y="1584324"/>
            <a:ext cx="12192003" cy="44452"/>
            <a:chOff x="0" y="0"/>
            <a:chExt cx="9144000" cy="44450"/>
          </a:xfrm>
        </p:grpSpPr>
        <p:sp>
          <p:nvSpPr>
            <p:cNvPr id="8"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9"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8393924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50000"/>
                  </a:schemeClr>
                </a:solidFill>
              </a:rPr>
              <a:t>More…</a:t>
            </a:r>
          </a:p>
        </p:txBody>
      </p:sp>
      <p:sp>
        <p:nvSpPr>
          <p:cNvPr id="3" name="Content Placeholder 2"/>
          <p:cNvSpPr>
            <a:spLocks noGrp="1"/>
          </p:cNvSpPr>
          <p:nvPr>
            <p:ph idx="1"/>
          </p:nvPr>
        </p:nvSpPr>
        <p:spPr/>
        <p:txBody>
          <a:bodyPr>
            <a:normAutofit/>
          </a:bodyPr>
          <a:lstStyle/>
          <a:p>
            <a:pPr lvl="1"/>
            <a:r>
              <a:rPr lang="en-US" sz="2800" dirty="0"/>
              <a:t>Comprehensive immigration reform:</a:t>
            </a:r>
          </a:p>
          <a:p>
            <a:pPr lvl="2"/>
            <a:r>
              <a:rPr lang="en-US" sz="2800" dirty="0"/>
              <a:t>Will save $197b over 10 years</a:t>
            </a:r>
          </a:p>
          <a:p>
            <a:pPr lvl="2"/>
            <a:r>
              <a:rPr lang="en-US" sz="2800" dirty="0"/>
              <a:t>No border wall; no enforcement at sites such as schools, religious institutions, courthouses, etc.</a:t>
            </a:r>
          </a:p>
          <a:p>
            <a:pPr lvl="2"/>
            <a:r>
              <a:rPr lang="en-US" sz="2800" dirty="0"/>
              <a:t>DACA young people protected</a:t>
            </a:r>
          </a:p>
          <a:p>
            <a:pPr lvl="1"/>
            <a:r>
              <a:rPr lang="en-US" sz="2800" dirty="0"/>
              <a:t>More funding for opioid/substance abuse treatment</a:t>
            </a:r>
          </a:p>
          <a:p>
            <a:pPr lvl="1"/>
            <a:r>
              <a:rPr lang="en-US" sz="2800" dirty="0"/>
              <a:t>Half in Ten commitment</a:t>
            </a:r>
          </a:p>
          <a:p>
            <a:pPr lvl="1"/>
            <a:r>
              <a:rPr lang="en-US" sz="2800" dirty="0"/>
              <a:t>10-20-30 </a:t>
            </a:r>
            <a:r>
              <a:rPr lang="en-US" sz="2800"/>
              <a:t>antipoverty targeting</a:t>
            </a:r>
            <a:endParaRPr lang="en-US" sz="2800" dirty="0"/>
          </a:p>
          <a:p>
            <a:pPr lvl="1"/>
            <a:endParaRPr lang="en-US" sz="3200" dirty="0"/>
          </a:p>
          <a:p>
            <a:pPr lvl="1"/>
            <a:endParaRPr lang="en-US" sz="3200" dirty="0"/>
          </a:p>
        </p:txBody>
      </p:sp>
      <p:grpSp>
        <p:nvGrpSpPr>
          <p:cNvPr id="7" name="Group 55"/>
          <p:cNvGrpSpPr/>
          <p:nvPr/>
        </p:nvGrpSpPr>
        <p:grpSpPr>
          <a:xfrm>
            <a:off x="-2" y="1584324"/>
            <a:ext cx="12192003" cy="44452"/>
            <a:chOff x="0" y="0"/>
            <a:chExt cx="9144000" cy="44450"/>
          </a:xfrm>
        </p:grpSpPr>
        <p:sp>
          <p:nvSpPr>
            <p:cNvPr id="8"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9"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5291862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200" b="1" dirty="0">
                <a:solidFill>
                  <a:schemeClr val="accent1">
                    <a:lumMod val="50000"/>
                  </a:schemeClr>
                </a:solidFill>
              </a:rPr>
              <a:t>Michael Kane, National Alliance of HUD Tenants</a:t>
            </a:r>
          </a:p>
        </p:txBody>
      </p:sp>
      <p:sp>
        <p:nvSpPr>
          <p:cNvPr id="3" name="Content Placeholder 2"/>
          <p:cNvSpPr>
            <a:spLocks noGrp="1"/>
          </p:cNvSpPr>
          <p:nvPr>
            <p:ph idx="1"/>
          </p:nvPr>
        </p:nvSpPr>
        <p:spPr>
          <a:xfrm>
            <a:off x="293450" y="1825625"/>
            <a:ext cx="7469221" cy="4351338"/>
          </a:xfrm>
        </p:spPr>
        <p:txBody>
          <a:bodyPr>
            <a:normAutofit fontScale="92500" lnSpcReduction="10000"/>
          </a:bodyPr>
          <a:lstStyle/>
          <a:p>
            <a:pPr marL="0" indent="0">
              <a:buNone/>
            </a:pPr>
            <a:r>
              <a:rPr lang="en-US" sz="2600" dirty="0">
                <a:latin typeface="Arial" panose="020B0604020202020204" pitchFamily="34" charset="0"/>
              </a:rPr>
              <a:t>Michael Kane has served as the Executive Director of the National Alliance of HUD Tenants since 1994. NAHT is the national union representing the 1.7 million tenants in privately-owned, HUD subsidized multifamily housing, and is the only national tenants union in the US.   Kane has also organized HUD tenants in Massachusetts with the Mass Alliance of HUD Tenants since 1983, helping tenants save 12,200 apartments as affordable housing, one building at a time, through tenant organizing. Kane also served on the Board of the Habitat International Coalition (HIC), the leading global housing rights network,  from 2004 through 2014, including a term as Vice President.   </a:t>
            </a:r>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8" name="Picture 7"/>
          <p:cNvPicPr>
            <a:picLocks noChangeAspect="1"/>
          </p:cNvPicPr>
          <p:nvPr/>
        </p:nvPicPr>
        <p:blipFill>
          <a:blip r:embed="rId2"/>
          <a:stretch>
            <a:fillRect/>
          </a:stretch>
        </p:blipFill>
        <p:spPr>
          <a:xfrm>
            <a:off x="8515269" y="2214730"/>
            <a:ext cx="2949511" cy="2872835"/>
          </a:xfrm>
          <a:prstGeom prst="rect">
            <a:avLst/>
          </a:prstGeom>
        </p:spPr>
      </p:pic>
      <p:pic>
        <p:nvPicPr>
          <p:cNvPr id="11" name="Picture 10"/>
          <p:cNvPicPr>
            <a:picLocks noChangeAspect="1"/>
          </p:cNvPicPr>
          <p:nvPr/>
        </p:nvPicPr>
        <p:blipFill>
          <a:blip r:embed="rId3"/>
          <a:stretch>
            <a:fillRect/>
          </a:stretch>
        </p:blipFill>
        <p:spPr>
          <a:xfrm>
            <a:off x="8507119" y="5173671"/>
            <a:ext cx="2957661" cy="523001"/>
          </a:xfrm>
          <a:prstGeom prst="rect">
            <a:avLst/>
          </a:prstGeom>
        </p:spPr>
      </p:pic>
    </p:spTree>
    <p:extLst>
      <p:ext uri="{BB962C8B-B14F-4D97-AF65-F5344CB8AC3E}">
        <p14:creationId xmlns:p14="http://schemas.microsoft.com/office/powerpoint/2010/main" val="4087176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83576" y="4742224"/>
            <a:ext cx="747714" cy="790852"/>
          </a:xfrm>
          <a:prstGeom prst="rect">
            <a:avLst/>
          </a:prstGeom>
        </p:spPr>
      </p:pic>
      <p:sp>
        <p:nvSpPr>
          <p:cNvPr id="6" name="TextBox 5"/>
          <p:cNvSpPr txBox="1"/>
          <p:nvPr/>
        </p:nvSpPr>
        <p:spPr>
          <a:xfrm>
            <a:off x="565435" y="1887583"/>
            <a:ext cx="9570786" cy="3785652"/>
          </a:xfrm>
          <a:prstGeom prst="rect">
            <a:avLst/>
          </a:prstGeom>
          <a:noFill/>
        </p:spPr>
        <p:txBody>
          <a:bodyPr wrap="square" rtlCol="0">
            <a:spAutoFit/>
          </a:bodyPr>
          <a:lstStyle/>
          <a:p>
            <a:r>
              <a:rPr lang="en-US" sz="2400" b="1" dirty="0">
                <a:solidFill>
                  <a:schemeClr val="accent5">
                    <a:lumMod val="75000"/>
                  </a:schemeClr>
                </a:solidFill>
              </a:rPr>
              <a:t>Audio is available only via phone</a:t>
            </a:r>
          </a:p>
          <a:p>
            <a:r>
              <a:rPr lang="en-US" sz="2400" dirty="0">
                <a:solidFill>
                  <a:schemeClr val="accent5">
                    <a:lumMod val="75000"/>
                  </a:schemeClr>
                </a:solidFill>
              </a:rPr>
              <a:t>DIAL IN: </a:t>
            </a:r>
            <a:r>
              <a:rPr lang="en-US" sz="2400" b="1" dirty="0">
                <a:solidFill>
                  <a:schemeClr val="accent5">
                    <a:lumMod val="75000"/>
                  </a:schemeClr>
                </a:solidFill>
              </a:rPr>
              <a:t>712-770-4160     </a:t>
            </a:r>
            <a:r>
              <a:rPr lang="en-US" sz="2400" dirty="0">
                <a:solidFill>
                  <a:schemeClr val="accent5">
                    <a:lumMod val="75000"/>
                  </a:schemeClr>
                </a:solidFill>
              </a:rPr>
              <a:t>ACCESS CODE: </a:t>
            </a:r>
            <a:r>
              <a:rPr lang="en-US" sz="2400" b="1" dirty="0">
                <a:solidFill>
                  <a:schemeClr val="accent5">
                    <a:lumMod val="75000"/>
                  </a:schemeClr>
                </a:solidFill>
              </a:rPr>
              <a:t>781761#</a:t>
            </a:r>
          </a:p>
          <a:p>
            <a:r>
              <a:rPr lang="en-US" sz="2400" b="1" dirty="0">
                <a:solidFill>
                  <a:schemeClr val="accent5">
                    <a:lumMod val="75000"/>
                  </a:schemeClr>
                </a:solidFill>
              </a:rPr>
              <a:t>Meeting Room Functions</a:t>
            </a:r>
            <a:br>
              <a:rPr lang="en-US" sz="2400" b="1" dirty="0">
                <a:solidFill>
                  <a:schemeClr val="accent5">
                    <a:lumMod val="75000"/>
                  </a:schemeClr>
                </a:solidFill>
              </a:rPr>
            </a:br>
            <a:r>
              <a:rPr lang="en-US" sz="2400" dirty="0">
                <a:solidFill>
                  <a:schemeClr val="accent5">
                    <a:lumMod val="75000"/>
                  </a:schemeClr>
                </a:solidFill>
              </a:rPr>
              <a:t>	- Chat</a:t>
            </a:r>
            <a:br>
              <a:rPr lang="en-US" sz="2400" dirty="0">
                <a:solidFill>
                  <a:schemeClr val="accent5">
                    <a:lumMod val="75000"/>
                  </a:schemeClr>
                </a:solidFill>
              </a:rPr>
            </a:br>
            <a:r>
              <a:rPr lang="en-US" sz="2400" dirty="0">
                <a:solidFill>
                  <a:schemeClr val="accent5">
                    <a:lumMod val="75000"/>
                  </a:schemeClr>
                </a:solidFill>
              </a:rPr>
              <a:t>	- Share</a:t>
            </a:r>
          </a:p>
          <a:p>
            <a:r>
              <a:rPr lang="en-US" sz="2400" b="1" dirty="0">
                <a:solidFill>
                  <a:schemeClr val="accent5">
                    <a:lumMod val="75000"/>
                  </a:schemeClr>
                </a:solidFill>
              </a:rPr>
              <a:t>Use the Share button in the Meeting Room: </a:t>
            </a:r>
          </a:p>
          <a:p>
            <a:endParaRPr lang="en-US" sz="2400" b="1" dirty="0">
              <a:solidFill>
                <a:schemeClr val="accent5">
                  <a:lumMod val="75000"/>
                </a:schemeClr>
              </a:solidFill>
            </a:endParaRPr>
          </a:p>
          <a:p>
            <a:r>
              <a:rPr lang="en-US" sz="2400" b="1" dirty="0">
                <a:solidFill>
                  <a:schemeClr val="accent5">
                    <a:lumMod val="75000"/>
                  </a:schemeClr>
                </a:solidFill>
              </a:rPr>
              <a:t>After the call, </a:t>
            </a:r>
            <a:r>
              <a:rPr lang="en-US" sz="2400" dirty="0">
                <a:solidFill>
                  <a:schemeClr val="accent5">
                    <a:lumMod val="75000"/>
                  </a:schemeClr>
                </a:solidFill>
              </a:rPr>
              <a:t>click the unique link below to download this week's PowerPoint, recording link and other materials: </a:t>
            </a:r>
            <a:r>
              <a:rPr lang="en-US" sz="2400" b="1" dirty="0">
                <a:solidFill>
                  <a:srgbClr val="C00000"/>
                </a:solidFill>
                <a:hlinkClick r:id="rId3"/>
              </a:rPr>
              <a:t>http://www.peoplesbudget.org</a:t>
            </a:r>
            <a:endParaRPr lang="en-US" sz="1500" b="1" dirty="0">
              <a:solidFill>
                <a:srgbClr val="C00000"/>
              </a:solidFill>
            </a:endParaRPr>
          </a:p>
        </p:txBody>
      </p:sp>
      <p:pic>
        <p:nvPicPr>
          <p:cNvPr id="7" name="Picture 6"/>
          <p:cNvPicPr>
            <a:picLocks noChangeAspect="1"/>
          </p:cNvPicPr>
          <p:nvPr/>
        </p:nvPicPr>
        <p:blipFill>
          <a:blip r:embed="rId4"/>
          <a:stretch>
            <a:fillRect/>
          </a:stretch>
        </p:blipFill>
        <p:spPr>
          <a:xfrm>
            <a:off x="2633177" y="3476536"/>
            <a:ext cx="358346" cy="284915"/>
          </a:xfrm>
          <a:prstGeom prst="rect">
            <a:avLst/>
          </a:prstGeom>
        </p:spPr>
      </p:pic>
      <p:sp>
        <p:nvSpPr>
          <p:cNvPr id="3" name="Title 2"/>
          <p:cNvSpPr>
            <a:spLocks noGrp="1"/>
          </p:cNvSpPr>
          <p:nvPr>
            <p:ph type="title"/>
          </p:nvPr>
        </p:nvSpPr>
        <p:spPr>
          <a:xfrm>
            <a:off x="565435" y="342138"/>
            <a:ext cx="10515600" cy="1325563"/>
          </a:xfrm>
        </p:spPr>
        <p:txBody>
          <a:bodyPr/>
          <a:lstStyle/>
          <a:p>
            <a:pPr algn="l"/>
            <a:r>
              <a:rPr lang="en-US" sz="4000" b="1" dirty="0">
                <a:solidFill>
                  <a:schemeClr val="accent1">
                    <a:lumMod val="50000"/>
                  </a:schemeClr>
                </a:solidFill>
              </a:rPr>
              <a:t>Technical Information</a:t>
            </a:r>
          </a:p>
        </p:txBody>
      </p:sp>
      <p:grpSp>
        <p:nvGrpSpPr>
          <p:cNvPr id="8" name="Group 55"/>
          <p:cNvGrpSpPr/>
          <p:nvPr/>
        </p:nvGrpSpPr>
        <p:grpSpPr>
          <a:xfrm>
            <a:off x="-2" y="1584324"/>
            <a:ext cx="12192003" cy="44452"/>
            <a:chOff x="0" y="0"/>
            <a:chExt cx="9144000" cy="44450"/>
          </a:xfrm>
        </p:grpSpPr>
        <p:sp>
          <p:nvSpPr>
            <p:cNvPr id="9"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10"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9007222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Access to Housing/Eliminating Homelessness</a:t>
            </a:r>
          </a:p>
        </p:txBody>
      </p:sp>
      <p:sp>
        <p:nvSpPr>
          <p:cNvPr id="3" name="Content Placeholder 2"/>
          <p:cNvSpPr>
            <a:spLocks noGrp="1"/>
          </p:cNvSpPr>
          <p:nvPr>
            <p:ph sz="half" idx="1"/>
          </p:nvPr>
        </p:nvSpPr>
        <p:spPr>
          <a:xfrm>
            <a:off x="5201652" y="2007813"/>
            <a:ext cx="6428873" cy="4351338"/>
          </a:xfrm>
        </p:spPr>
        <p:txBody>
          <a:bodyPr>
            <a:normAutofit fontScale="77500" lnSpcReduction="20000"/>
          </a:bodyPr>
          <a:lstStyle/>
          <a:p>
            <a:pPr marL="0" indent="0">
              <a:buNone/>
            </a:pPr>
            <a:r>
              <a:rPr lang="en-US" dirty="0"/>
              <a:t>Currently, only 25 percent of qualifying families in need of housing assistance are receiving this essential benefit. In order for families to reach the middle class, home ownership must be within reach. The CPC Budget funds and supports programs to end family homelessness and the affordable housing crisis</a:t>
            </a:r>
          </a:p>
          <a:p>
            <a:r>
              <a:rPr lang="en-US" b="1" dirty="0"/>
              <a:t>Increased Funding for Community Development Block Grants and HOME Program </a:t>
            </a:r>
          </a:p>
          <a:p>
            <a:r>
              <a:rPr lang="en-US" dirty="0"/>
              <a:t>Sustain and rebuild public housing</a:t>
            </a:r>
          </a:p>
          <a:p>
            <a:r>
              <a:rPr lang="en-US" b="1" dirty="0"/>
              <a:t>Funds Housing for Seniors and People with Disabilities</a:t>
            </a:r>
            <a:br>
              <a:rPr lang="en-US" dirty="0"/>
            </a:br>
            <a:r>
              <a:rPr lang="en-US" dirty="0"/>
              <a:t>Restores full funding for Section 202 housing for low income seniors and</a:t>
            </a:r>
            <a:br>
              <a:rPr lang="en-US" dirty="0"/>
            </a:br>
            <a:r>
              <a:rPr lang="en-US" dirty="0"/>
              <a:t>Section 811 housing for people with disabilities</a:t>
            </a:r>
          </a:p>
          <a:p>
            <a:r>
              <a:rPr lang="en-US" dirty="0"/>
              <a:t>Funds 400,000 new Housing Choice Vouchers </a:t>
            </a:r>
          </a:p>
          <a:p>
            <a:endParaRPr lang="en-US" dirty="0"/>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7" name="Picture 6"/>
          <p:cNvPicPr>
            <a:picLocks noChangeAspect="1"/>
          </p:cNvPicPr>
          <p:nvPr/>
        </p:nvPicPr>
        <p:blipFill>
          <a:blip r:embed="rId2"/>
          <a:stretch>
            <a:fillRect/>
          </a:stretch>
        </p:blipFill>
        <p:spPr>
          <a:xfrm>
            <a:off x="364958" y="1823329"/>
            <a:ext cx="4275974" cy="4890292"/>
          </a:xfrm>
          <a:prstGeom prst="rect">
            <a:avLst/>
          </a:prstGeom>
        </p:spPr>
      </p:pic>
    </p:spTree>
    <p:extLst>
      <p:ext uri="{BB962C8B-B14F-4D97-AF65-F5344CB8AC3E}">
        <p14:creationId xmlns:p14="http://schemas.microsoft.com/office/powerpoint/2010/main" val="4540382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Access to Housing/Eliminating Homelessness</a:t>
            </a:r>
          </a:p>
        </p:txBody>
      </p:sp>
      <p:sp>
        <p:nvSpPr>
          <p:cNvPr id="3" name="Content Placeholder 2"/>
          <p:cNvSpPr>
            <a:spLocks noGrp="1"/>
          </p:cNvSpPr>
          <p:nvPr>
            <p:ph idx="1"/>
          </p:nvPr>
        </p:nvSpPr>
        <p:spPr/>
        <p:txBody>
          <a:bodyPr/>
          <a:lstStyle/>
          <a:p>
            <a:r>
              <a:rPr lang="en-US" dirty="0"/>
              <a:t>Ends family homelessness</a:t>
            </a:r>
          </a:p>
          <a:p>
            <a:r>
              <a:rPr lang="en-US" dirty="0"/>
              <a:t>Funds Rep. Waters’ </a:t>
            </a:r>
            <a:r>
              <a:rPr lang="en-US" i="1" dirty="0"/>
              <a:t>Ending Homelessness Act </a:t>
            </a:r>
            <a:r>
              <a:rPr lang="en-US" dirty="0"/>
              <a:t>and provides $12.8 billion for several different federal programs and initiatives designed to bring homelessness in this country to zero through the creation of over 400,000 housing units</a:t>
            </a:r>
          </a:p>
          <a:p>
            <a:r>
              <a:rPr lang="en-US" dirty="0"/>
              <a:t>Funds 25,000 new permanent supportive housing units and assist 8,000 families with rapid rehousing</a:t>
            </a:r>
          </a:p>
          <a:p>
            <a:r>
              <a:rPr lang="en-US" dirty="0"/>
              <a:t>Provides robust funding for Low Income Heating Assistance</a:t>
            </a:r>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7003660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Paul Shannon</a:t>
            </a:r>
          </a:p>
        </p:txBody>
      </p:sp>
      <p:sp>
        <p:nvSpPr>
          <p:cNvPr id="3" name="Content Placeholder 2"/>
          <p:cNvSpPr>
            <a:spLocks noGrp="1"/>
          </p:cNvSpPr>
          <p:nvPr>
            <p:ph idx="1"/>
          </p:nvPr>
        </p:nvSpPr>
        <p:spPr>
          <a:xfrm>
            <a:off x="5961638" y="2428740"/>
            <a:ext cx="4485870" cy="1744426"/>
          </a:xfrm>
        </p:spPr>
        <p:txBody>
          <a:bodyPr>
            <a:normAutofit fontScale="92500"/>
          </a:bodyPr>
          <a:lstStyle/>
          <a:p>
            <a:pPr marL="0" indent="0">
              <a:buNone/>
            </a:pPr>
            <a:r>
              <a:rPr lang="en-US" sz="2400" dirty="0"/>
              <a:t>Paul Shannon is on the staff of the American Friends Service Committee in Cambridge, Massachusetts and a Coordinator of the Massachusetts Budget for All Coalition</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9" name="Picture 8"/>
          <p:cNvPicPr>
            <a:picLocks noChangeAspect="1"/>
          </p:cNvPicPr>
          <p:nvPr/>
        </p:nvPicPr>
        <p:blipFill>
          <a:blip r:embed="rId2"/>
          <a:stretch>
            <a:fillRect/>
          </a:stretch>
        </p:blipFill>
        <p:spPr>
          <a:xfrm>
            <a:off x="1178162" y="2080998"/>
            <a:ext cx="3745656" cy="4184336"/>
          </a:xfrm>
          <a:prstGeom prst="rect">
            <a:avLst/>
          </a:prstGeom>
        </p:spPr>
      </p:pic>
      <p:pic>
        <p:nvPicPr>
          <p:cNvPr id="11" name="Picture 10"/>
          <p:cNvPicPr>
            <a:picLocks noChangeAspect="1"/>
          </p:cNvPicPr>
          <p:nvPr/>
        </p:nvPicPr>
        <p:blipFill>
          <a:blip r:embed="rId3"/>
          <a:stretch>
            <a:fillRect/>
          </a:stretch>
        </p:blipFill>
        <p:spPr>
          <a:xfrm>
            <a:off x="6096000" y="4173166"/>
            <a:ext cx="1905000" cy="1200150"/>
          </a:xfrm>
          <a:prstGeom prst="rect">
            <a:avLst/>
          </a:prstGeom>
        </p:spPr>
      </p:pic>
    </p:spTree>
    <p:extLst>
      <p:ext uri="{BB962C8B-B14F-4D97-AF65-F5344CB8AC3E}">
        <p14:creationId xmlns:p14="http://schemas.microsoft.com/office/powerpoint/2010/main" val="25414083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Military spending in the Peoples Budget </a:t>
            </a:r>
          </a:p>
        </p:txBody>
      </p:sp>
      <p:sp>
        <p:nvSpPr>
          <p:cNvPr id="3" name="Content Placeholder 2"/>
          <p:cNvSpPr>
            <a:spLocks noGrp="1"/>
          </p:cNvSpPr>
          <p:nvPr>
            <p:ph idx="1"/>
          </p:nvPr>
        </p:nvSpPr>
        <p:spPr/>
        <p:txBody>
          <a:bodyPr>
            <a:normAutofit fontScale="77500" lnSpcReduction="20000"/>
          </a:bodyPr>
          <a:lstStyle/>
          <a:p>
            <a:pPr marL="0" indent="0">
              <a:buNone/>
            </a:pPr>
            <a:r>
              <a:rPr lang="en-US" dirty="0"/>
              <a:t>Pentagon spending has doubled over the last decade at the expense of investments in working families. As President Trump expands the endless, unauthorized war against the Islamic State and al-Qaeda affiliates in Syria, Iraq, Yemen, and the broader Middle East and advocates for an irresponsible $54 billion boost in spending to an already bloated Pentagon budget, the </a:t>
            </a:r>
            <a:r>
              <a:rPr lang="en-US" i="1" dirty="0" err="1"/>
              <a:t>The</a:t>
            </a:r>
            <a:r>
              <a:rPr lang="en-US" i="1" dirty="0"/>
              <a:t> People’s Budget </a:t>
            </a:r>
            <a:r>
              <a:rPr lang="en-US" dirty="0"/>
              <a:t>continues to stand in stark contrast to these misguided efforts.</a:t>
            </a:r>
          </a:p>
          <a:p>
            <a:r>
              <a:rPr lang="en-US" i="1" dirty="0"/>
              <a:t>The People’s Budget </a:t>
            </a:r>
            <a:r>
              <a:rPr lang="en-US" dirty="0"/>
              <a:t>prohibits any expansion of U.S. combat troops in Syria, prohibits</a:t>
            </a:r>
            <a:br>
              <a:rPr lang="en-US" dirty="0"/>
            </a:br>
            <a:r>
              <a:rPr lang="en-US" dirty="0"/>
              <a:t>an increase in defense spending and slashes wasteful Pentagon spending</a:t>
            </a:r>
          </a:p>
          <a:p>
            <a:r>
              <a:rPr lang="en-US" i="1" dirty="0"/>
              <a:t>The People’s Budge</a:t>
            </a:r>
            <a:r>
              <a:rPr lang="en-US" dirty="0"/>
              <a:t>t also increases funding for diplomacy, sustainable development, and humanitarian assistance to address the ongoing crises in Syria, Iraq, Yemen, South Sudan, Nigeria and many other countries around the world. </a:t>
            </a:r>
          </a:p>
          <a:p>
            <a:r>
              <a:rPr lang="en-US" dirty="0"/>
              <a:t>The Congressional Progressive Caucus does not support Pentagon cuts mandated by sequestration</a:t>
            </a:r>
          </a:p>
          <a:p>
            <a:r>
              <a:rPr lang="en-US" b="1" dirty="0"/>
              <a:t>Ends Emergency War Funding in FY2018 </a:t>
            </a:r>
            <a:r>
              <a:rPr lang="en-US" dirty="0"/>
              <a:t>- Ends the Overseas Contingency Operations (OCO) altogether and saves $852 billion compared to current law</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6730513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Military spending in the Peoples Budget </a:t>
            </a:r>
            <a:endParaRPr lang="en-US" dirty="0"/>
          </a:p>
        </p:txBody>
      </p:sp>
      <p:sp>
        <p:nvSpPr>
          <p:cNvPr id="3" name="Content Placeholder 2"/>
          <p:cNvSpPr>
            <a:spLocks noGrp="1"/>
          </p:cNvSpPr>
          <p:nvPr>
            <p:ph idx="1"/>
          </p:nvPr>
        </p:nvSpPr>
        <p:spPr/>
        <p:txBody>
          <a:bodyPr>
            <a:normAutofit/>
          </a:bodyPr>
          <a:lstStyle/>
          <a:p>
            <a:pPr lvl="0"/>
            <a:r>
              <a:rPr lang="en-US" b="1" dirty="0"/>
              <a:t>Reduces Base Pentagon Spending</a:t>
            </a:r>
          </a:p>
          <a:p>
            <a:r>
              <a:rPr lang="en-US" i="1" dirty="0"/>
              <a:t>The People’s Budget </a:t>
            </a:r>
            <a:r>
              <a:rPr lang="en-US" dirty="0"/>
              <a:t>redirects funding to priorities such as caring for our veterans, Congressional Directed Medical Research Programs (CDMRP), smart diplomacy, and environmental cleanup and climate change mitigation programs within the DOD Strategic Sustainability Performance Plan</a:t>
            </a:r>
          </a:p>
          <a:p>
            <a:r>
              <a:rPr lang="en-US" dirty="0"/>
              <a:t>Our budget increases investments in DOD’s Office of Economic Adjustment to assist state and local governments to respond to major defense program shifts by helping communities adjust to defense contract losses</a:t>
            </a:r>
            <a:endParaRPr lang="en-US" b="1" dirty="0"/>
          </a:p>
          <a:p>
            <a:pPr lvl="0"/>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4046652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Military spending in the Peoples Budget </a:t>
            </a:r>
            <a:endParaRPr lang="en-US" dirty="0"/>
          </a:p>
        </p:txBody>
      </p:sp>
      <p:sp>
        <p:nvSpPr>
          <p:cNvPr id="3" name="Content Placeholder 2"/>
          <p:cNvSpPr>
            <a:spLocks noGrp="1"/>
          </p:cNvSpPr>
          <p:nvPr>
            <p:ph idx="1"/>
          </p:nvPr>
        </p:nvSpPr>
        <p:spPr/>
        <p:txBody>
          <a:bodyPr>
            <a:normAutofit fontScale="92500"/>
          </a:bodyPr>
          <a:lstStyle/>
          <a:p>
            <a:pPr lvl="0"/>
            <a:r>
              <a:rPr lang="en-US" dirty="0"/>
              <a:t>The </a:t>
            </a:r>
            <a:r>
              <a:rPr lang="en-US" i="1" dirty="0"/>
              <a:t>People’s Budget </a:t>
            </a:r>
            <a:r>
              <a:rPr lang="en-US" dirty="0"/>
              <a:t>reins in excessive CEO pay for defense contractors, reduces the proportion of private contractor personnel by transitioning</a:t>
            </a:r>
            <a:br>
              <a:rPr lang="en-US" dirty="0"/>
            </a:br>
            <a:r>
              <a:rPr lang="en-US" dirty="0"/>
              <a:t>their work to civilian personnel, and curbs needless “outsourcing” that creates excessive cost overruns</a:t>
            </a:r>
          </a:p>
          <a:p>
            <a:pPr lvl="0"/>
            <a:r>
              <a:rPr lang="en-US" dirty="0"/>
              <a:t>Additional reforms include the decommissioning of our Cold War-era nuclear weapons infrastructure, as outlined by the Smarter Approach to Nuclear Expenditures (SANE) Act</a:t>
            </a:r>
          </a:p>
          <a:p>
            <a:pPr lvl="0"/>
            <a:r>
              <a:rPr lang="en-US" b="1" dirty="0"/>
              <a:t>Audit the Pentagon - </a:t>
            </a:r>
            <a:r>
              <a:rPr lang="en-US" dirty="0"/>
              <a:t>The Pentagon loses tens of billions of dollars annually as highlighted by several GAO reports and a 2015 study from the </a:t>
            </a:r>
            <a:br>
              <a:rPr lang="en-US" dirty="0"/>
            </a:br>
            <a:r>
              <a:rPr lang="en-US" dirty="0"/>
              <a:t>advisory Defense Business Board (DBB), which identified $125 billion worth of administrative waste</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2150630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287212"/>
          </a:xfrm>
        </p:spPr>
        <p:txBody>
          <a:bodyPr>
            <a:normAutofit/>
          </a:bodyPr>
          <a:lstStyle/>
          <a:p>
            <a:r>
              <a:rPr lang="en-US" sz="4200" b="1" dirty="0">
                <a:solidFill>
                  <a:schemeClr val="accent1">
                    <a:lumMod val="50000"/>
                  </a:schemeClr>
                </a:solidFill>
              </a:rPr>
              <a:t>Why the Peace Movement Should Support The People’s Budget</a:t>
            </a:r>
          </a:p>
        </p:txBody>
      </p:sp>
      <p:sp>
        <p:nvSpPr>
          <p:cNvPr id="3" name="Content Placeholder 2"/>
          <p:cNvSpPr>
            <a:spLocks noGrp="1"/>
          </p:cNvSpPr>
          <p:nvPr>
            <p:ph idx="1"/>
          </p:nvPr>
        </p:nvSpPr>
        <p:spPr>
          <a:xfrm>
            <a:off x="838200" y="2399557"/>
            <a:ext cx="10515600" cy="4351338"/>
          </a:xfrm>
        </p:spPr>
        <p:txBody>
          <a:bodyPr>
            <a:normAutofit lnSpcReduction="10000"/>
          </a:bodyPr>
          <a:lstStyle/>
          <a:p>
            <a:pPr marL="0" indent="0">
              <a:buNone/>
            </a:pPr>
            <a:r>
              <a:rPr lang="en-US" dirty="0"/>
              <a:t>We should support of the Peoples’ Budget for 2 reasons:</a:t>
            </a:r>
          </a:p>
          <a:p>
            <a:r>
              <a:rPr lang="en-US" dirty="0"/>
              <a:t>First, its Pentagon cuts are larger and more significant in terms of stopping wars than in any other budget proposal. Pentagon cuts is the most difficult section of the People’s Budget for CPC members to “sell” to other members of Congress and even to CPC members. If we in the peace movement want deeper cuts, it is up to us to create the conditions that make deeper cuts politically feasible</a:t>
            </a:r>
          </a:p>
          <a:p>
            <a:r>
              <a:rPr lang="en-US" dirty="0"/>
              <a:t>This CPC budget can serve as a vehicle that allows us to work on a common project with climate, social and racial justice movements who should be attracted to its bold increases in funding for all the programs the country needs</a:t>
            </a:r>
          </a:p>
        </p:txBody>
      </p:sp>
      <p:grpSp>
        <p:nvGrpSpPr>
          <p:cNvPr id="4" name="Group 55"/>
          <p:cNvGrpSpPr/>
          <p:nvPr/>
        </p:nvGrpSpPr>
        <p:grpSpPr>
          <a:xfrm>
            <a:off x="0" y="1816081"/>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2701728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86159"/>
          </a:xfrm>
        </p:spPr>
        <p:txBody>
          <a:bodyPr/>
          <a:lstStyle/>
          <a:p>
            <a:r>
              <a:rPr lang="en-US" b="1" dirty="0">
                <a:solidFill>
                  <a:schemeClr val="accent1">
                    <a:lumMod val="50000"/>
                  </a:schemeClr>
                </a:solidFill>
              </a:rPr>
              <a:t>Q&amp;A – Endorsing Organizations</a:t>
            </a:r>
          </a:p>
        </p:txBody>
      </p:sp>
      <p:sp>
        <p:nvSpPr>
          <p:cNvPr id="3" name="Content Placeholder 2"/>
          <p:cNvSpPr>
            <a:spLocks noGrp="1"/>
          </p:cNvSpPr>
          <p:nvPr>
            <p:ph idx="1"/>
          </p:nvPr>
        </p:nvSpPr>
        <p:spPr>
          <a:xfrm>
            <a:off x="1023025" y="1533795"/>
            <a:ext cx="5766881" cy="2308630"/>
          </a:xfrm>
        </p:spPr>
        <p:txBody>
          <a:bodyPr>
            <a:normAutofit/>
          </a:bodyPr>
          <a:lstStyle/>
          <a:p>
            <a:r>
              <a:rPr lang="en-US" dirty="0"/>
              <a:t>Peace Action</a:t>
            </a:r>
          </a:p>
          <a:p>
            <a:r>
              <a:rPr lang="en-US" dirty="0"/>
              <a:t>National Alliance of HUD Tenants</a:t>
            </a:r>
          </a:p>
          <a:p>
            <a:r>
              <a:rPr lang="en-US" dirty="0"/>
              <a:t>Coalition for Human Needs</a:t>
            </a:r>
          </a:p>
          <a:p>
            <a:endParaRPr lang="en-US" dirty="0"/>
          </a:p>
        </p:txBody>
      </p:sp>
      <p:pic>
        <p:nvPicPr>
          <p:cNvPr id="5" name="Picture 4"/>
          <p:cNvPicPr>
            <a:picLocks noChangeAspect="1"/>
          </p:cNvPicPr>
          <p:nvPr/>
        </p:nvPicPr>
        <p:blipFill>
          <a:blip r:embed="rId2"/>
          <a:stretch>
            <a:fillRect/>
          </a:stretch>
        </p:blipFill>
        <p:spPr>
          <a:xfrm>
            <a:off x="886330" y="4805464"/>
            <a:ext cx="1515808" cy="1693334"/>
          </a:xfrm>
          <a:prstGeom prst="rect">
            <a:avLst/>
          </a:prstGeom>
        </p:spPr>
      </p:pic>
      <p:pic>
        <p:nvPicPr>
          <p:cNvPr id="7" name="Picture 6"/>
          <p:cNvPicPr>
            <a:picLocks noChangeAspect="1"/>
          </p:cNvPicPr>
          <p:nvPr/>
        </p:nvPicPr>
        <p:blipFill>
          <a:blip r:embed="rId3"/>
          <a:stretch>
            <a:fillRect/>
          </a:stretch>
        </p:blipFill>
        <p:spPr>
          <a:xfrm>
            <a:off x="2798193" y="4805464"/>
            <a:ext cx="1647347" cy="1671555"/>
          </a:xfrm>
          <a:prstGeom prst="rect">
            <a:avLst/>
          </a:prstGeom>
        </p:spPr>
      </p:pic>
      <p:pic>
        <p:nvPicPr>
          <p:cNvPr id="9" name="Content Placeholder 5"/>
          <p:cNvPicPr>
            <a:picLocks noGrp="1"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79503" y="4805464"/>
            <a:ext cx="1596395" cy="1697130"/>
          </a:xfrm>
          <a:prstGeom prst="rect">
            <a:avLst/>
          </a:prstGeom>
        </p:spPr>
      </p:pic>
      <p:grpSp>
        <p:nvGrpSpPr>
          <p:cNvPr id="11" name="Group 55"/>
          <p:cNvGrpSpPr/>
          <p:nvPr/>
        </p:nvGrpSpPr>
        <p:grpSpPr>
          <a:xfrm>
            <a:off x="-2" y="1119106"/>
            <a:ext cx="12192003" cy="44452"/>
            <a:chOff x="0" y="0"/>
            <a:chExt cx="9144000" cy="44450"/>
          </a:xfrm>
        </p:grpSpPr>
        <p:sp>
          <p:nvSpPr>
            <p:cNvPr id="12"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13"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7587173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Education for All</a:t>
            </a:r>
            <a:endParaRPr lang="en-US" dirty="0"/>
          </a:p>
        </p:txBody>
      </p:sp>
      <p:sp>
        <p:nvSpPr>
          <p:cNvPr id="3" name="Content Placeholder 2"/>
          <p:cNvSpPr>
            <a:spLocks noGrp="1"/>
          </p:cNvSpPr>
          <p:nvPr>
            <p:ph idx="1"/>
          </p:nvPr>
        </p:nvSpPr>
        <p:spPr/>
        <p:txBody>
          <a:bodyPr>
            <a:normAutofit fontScale="77500" lnSpcReduction="20000"/>
          </a:bodyPr>
          <a:lstStyle/>
          <a:p>
            <a:pPr marL="0" lvl="0" indent="0">
              <a:buNone/>
            </a:pPr>
            <a:r>
              <a:rPr lang="en-US" i="1" dirty="0"/>
              <a:t>The People’s Budget </a:t>
            </a:r>
            <a:r>
              <a:rPr lang="en-US" dirty="0"/>
              <a:t>invests in our students by providing robust early learning opportunities, effective 21st century public schools and debt-free college. </a:t>
            </a:r>
            <a:r>
              <a:rPr lang="en-US" i="1" dirty="0"/>
              <a:t>The People’s Budget </a:t>
            </a:r>
            <a:r>
              <a:rPr lang="en-US" dirty="0"/>
              <a:t>also prioritizes access to higher education opportunities and puts forward a proposal to ensure students are not leaving college riddled with unmanageable debt.</a:t>
            </a:r>
          </a:p>
          <a:p>
            <a:pPr marL="0" lvl="0" indent="0">
              <a:buNone/>
            </a:pPr>
            <a:r>
              <a:rPr lang="en-US" b="1" dirty="0"/>
              <a:t>Child Care and Early Education for All</a:t>
            </a:r>
          </a:p>
          <a:p>
            <a:r>
              <a:rPr lang="en-US" dirty="0"/>
              <a:t>Invests $1 trillion to ensure that families are able to afford high quality child care and early education for their children. Our budget ensures that families will not have to pay more than 10 percent of their income for child care</a:t>
            </a:r>
          </a:p>
          <a:p>
            <a:r>
              <a:rPr lang="en-US" b="1" dirty="0"/>
              <a:t>Full Funding for Early Head Start </a:t>
            </a:r>
          </a:p>
          <a:p>
            <a:r>
              <a:rPr lang="en-US" b="1" dirty="0"/>
              <a:t>Universal Pre-K</a:t>
            </a:r>
          </a:p>
          <a:p>
            <a:r>
              <a:rPr lang="en-US" b="1" dirty="0"/>
              <a:t>Fully Funds </a:t>
            </a:r>
            <a:r>
              <a:rPr lang="en-US" i="1" dirty="0"/>
              <a:t>Individuals with Disabilities Education Act (IDEA)</a:t>
            </a:r>
          </a:p>
          <a:p>
            <a:r>
              <a:rPr lang="en-US" b="1" dirty="0"/>
              <a:t>Support for Our Educators </a:t>
            </a:r>
          </a:p>
          <a:p>
            <a:r>
              <a:rPr lang="en-US" b="1" dirty="0"/>
              <a:t>Student Loan Refinancing </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1839556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75000"/>
                  </a:schemeClr>
                </a:solidFill>
              </a:rPr>
              <a:t>Education for All</a:t>
            </a:r>
          </a:p>
        </p:txBody>
      </p:sp>
      <p:sp>
        <p:nvSpPr>
          <p:cNvPr id="3" name="Content Placeholder 2"/>
          <p:cNvSpPr>
            <a:spLocks noGrp="1"/>
          </p:cNvSpPr>
          <p:nvPr>
            <p:ph idx="1"/>
          </p:nvPr>
        </p:nvSpPr>
        <p:spPr/>
        <p:txBody>
          <a:bodyPr>
            <a:normAutofit/>
          </a:bodyPr>
          <a:lstStyle/>
          <a:p>
            <a:pPr marL="0" indent="0">
              <a:buNone/>
            </a:pPr>
            <a:r>
              <a:rPr lang="en-US" b="1" dirty="0"/>
              <a:t>Makes Debt Free College A Reality and Reduces Student Loan Interest Rates -</a:t>
            </a:r>
            <a:r>
              <a:rPr lang="en-US" i="1" dirty="0"/>
              <a:t>The People’s Budget </a:t>
            </a:r>
            <a:r>
              <a:rPr lang="en-US" dirty="0"/>
              <a:t>supports efforts such as Rep. </a:t>
            </a:r>
            <a:r>
              <a:rPr lang="en-US" dirty="0" err="1"/>
              <a:t>Jayapal’s</a:t>
            </a:r>
            <a:r>
              <a:rPr lang="en-US" dirty="0"/>
              <a:t> </a:t>
            </a:r>
            <a:r>
              <a:rPr lang="en-US" i="1" dirty="0"/>
              <a:t>College for All Act </a:t>
            </a:r>
          </a:p>
          <a:p>
            <a:r>
              <a:rPr lang="en-US" dirty="0"/>
              <a:t>Provides $41 billion per year for states and tribes to eliminate</a:t>
            </a:r>
            <a:br>
              <a:rPr lang="en-US" dirty="0"/>
            </a:br>
            <a:r>
              <a:rPr lang="en-US" dirty="0"/>
              <a:t>undergraduate tuition and fees at public colleges and universities. </a:t>
            </a:r>
          </a:p>
          <a:p>
            <a:pPr lvl="1"/>
            <a:r>
              <a:rPr lang="en-US" dirty="0"/>
              <a:t>More than 80% of students from families making up to $125,000 a year would be able to attend a public four-year college tuition and fee free</a:t>
            </a:r>
          </a:p>
          <a:p>
            <a:pPr lvl="1"/>
            <a:r>
              <a:rPr lang="en-US" dirty="0"/>
              <a:t>Reduces new borrower interest rates to just 1.88%. </a:t>
            </a:r>
          </a:p>
          <a:p>
            <a:pPr lvl="1"/>
            <a:r>
              <a:rPr lang="en-US" dirty="0"/>
              <a:t>Supports robust funding for federal student aid programs to ensure that students with the greatest need are able to access higher education. </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1684052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solidFill>
                  <a:schemeClr val="accent1">
                    <a:lumMod val="50000"/>
                  </a:schemeClr>
                </a:solidFill>
              </a:rPr>
              <a:t>Speakers</a:t>
            </a:r>
          </a:p>
        </p:txBody>
      </p:sp>
      <p:sp>
        <p:nvSpPr>
          <p:cNvPr id="4" name="Content Placeholder 3"/>
          <p:cNvSpPr>
            <a:spLocks noGrp="1"/>
          </p:cNvSpPr>
          <p:nvPr>
            <p:ph idx="1"/>
          </p:nvPr>
        </p:nvSpPr>
        <p:spPr/>
        <p:txBody>
          <a:bodyPr/>
          <a:lstStyle/>
          <a:p>
            <a:r>
              <a:rPr lang="en-US" dirty="0"/>
              <a:t>Dr. Gabriela Lemus, Executive Director, Progressive Congress</a:t>
            </a:r>
          </a:p>
          <a:p>
            <a:r>
              <a:rPr lang="en-US" dirty="0"/>
              <a:t>Debbie Weinstein, Coalition for Human Needs</a:t>
            </a:r>
          </a:p>
          <a:p>
            <a:r>
              <a:rPr lang="en-US" dirty="0"/>
              <a:t>Cole Harrison, Peace Action</a:t>
            </a:r>
          </a:p>
          <a:p>
            <a:r>
              <a:rPr lang="en-US" dirty="0"/>
              <a:t>Michael Kane, National Alliance of HUD Tenants</a:t>
            </a:r>
          </a:p>
          <a:p>
            <a:r>
              <a:rPr lang="en-US" dirty="0"/>
              <a:t>Paul Shannon, American Friends Service Committee</a:t>
            </a:r>
          </a:p>
          <a:p>
            <a:endParaRPr lang="en-US" dirty="0"/>
          </a:p>
        </p:txBody>
      </p:sp>
      <p:grpSp>
        <p:nvGrpSpPr>
          <p:cNvPr id="5" name="Group 55"/>
          <p:cNvGrpSpPr/>
          <p:nvPr/>
        </p:nvGrpSpPr>
        <p:grpSpPr>
          <a:xfrm>
            <a:off x="-2" y="1584324"/>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8266155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75000"/>
                  </a:schemeClr>
                </a:solidFill>
              </a:rPr>
              <a:t>Climate</a:t>
            </a:r>
          </a:p>
        </p:txBody>
      </p:sp>
      <p:sp>
        <p:nvSpPr>
          <p:cNvPr id="3" name="Content Placeholder 2"/>
          <p:cNvSpPr>
            <a:spLocks noGrp="1"/>
          </p:cNvSpPr>
          <p:nvPr>
            <p:ph idx="1"/>
          </p:nvPr>
        </p:nvSpPr>
        <p:spPr/>
        <p:txBody>
          <a:bodyPr>
            <a:normAutofit fontScale="92500" lnSpcReduction="10000"/>
          </a:bodyPr>
          <a:lstStyle/>
          <a:p>
            <a:pPr marL="0" indent="0">
              <a:buNone/>
            </a:pPr>
            <a:r>
              <a:rPr lang="en-US" b="1" dirty="0"/>
              <a:t>The climate section of the FY2018 People’s Budget is identical to the 2017 budget</a:t>
            </a:r>
            <a:endParaRPr lang="en-US" i="1" dirty="0"/>
          </a:p>
          <a:p>
            <a:r>
              <a:rPr lang="en-US" dirty="0"/>
              <a:t>$500 billion invested in green jobs creating 2.4 million good paying jobs</a:t>
            </a:r>
          </a:p>
          <a:p>
            <a:r>
              <a:rPr lang="en-US" dirty="0"/>
              <a:t>Impose a price on carbon</a:t>
            </a:r>
          </a:p>
          <a:p>
            <a:pPr lvl="1"/>
            <a:r>
              <a:rPr lang="en-US" dirty="0"/>
              <a:t>$25 per ton price on carbon dioxide emitted by polluters (increasing at 5.6 percent a year) and rebates 25 percent of all revenues to protect low-income families from any rising energy costs via refundable credits</a:t>
            </a:r>
          </a:p>
          <a:p>
            <a:r>
              <a:rPr lang="en-US" b="1" dirty="0"/>
              <a:t>Eliminate Corporate Welfare for Oil, Gas, and Coal Companies saving $135 billion</a:t>
            </a:r>
          </a:p>
          <a:p>
            <a:r>
              <a:rPr lang="en-US" b="1" dirty="0"/>
              <a:t>Reinstate </a:t>
            </a:r>
            <a:r>
              <a:rPr lang="en-US" b="1" dirty="0" err="1"/>
              <a:t>SuperFund</a:t>
            </a:r>
            <a:r>
              <a:rPr lang="en-US" b="1" dirty="0"/>
              <a:t> Taxes providing $22 billion more for hazardous cleanup</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61218949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62789" y="1820793"/>
            <a:ext cx="6172200" cy="4401205"/>
          </a:xfrm>
          <a:prstGeom prst="rect">
            <a:avLst/>
          </a:prstGeom>
        </p:spPr>
        <p:txBody>
          <a:bodyPr wrap="square">
            <a:spAutoFit/>
          </a:bodyPr>
          <a:lstStyle/>
          <a:p>
            <a:pPr fontAlgn="base"/>
            <a:r>
              <a:rPr lang="en-US" sz="3200" b="1" dirty="0"/>
              <a:t>Cole Harrison Move the Money coordinator for Peace Action.  He is also </a:t>
            </a:r>
            <a:r>
              <a:rPr lang="en-US" sz="3200" dirty="0"/>
              <a:t>Executive Director of Massachusetts Peace Action. He is on the coordinating committee of Budget for All Massachusetts campaign, and co-coordinates the People's Budget Campaign.</a:t>
            </a:r>
            <a:br>
              <a:rPr lang="en-US" sz="2400" dirty="0">
                <a:solidFill>
                  <a:schemeClr val="accent5">
                    <a:lumMod val="75000"/>
                  </a:schemeClr>
                </a:solidFill>
              </a:rPr>
            </a:br>
            <a:endParaRPr lang="en-US" sz="2400" dirty="0">
              <a:solidFill>
                <a:schemeClr val="accent5">
                  <a:lumMod val="75000"/>
                </a:schemeClr>
              </a:solidFill>
            </a:endParaRPr>
          </a:p>
        </p:txBody>
      </p:sp>
      <p:sp>
        <p:nvSpPr>
          <p:cNvPr id="4" name="Title 3"/>
          <p:cNvSpPr>
            <a:spLocks noGrp="1"/>
          </p:cNvSpPr>
          <p:nvPr>
            <p:ph type="title"/>
          </p:nvPr>
        </p:nvSpPr>
        <p:spPr>
          <a:xfrm>
            <a:off x="790575" y="603250"/>
            <a:ext cx="10515600" cy="1325563"/>
          </a:xfrm>
        </p:spPr>
        <p:txBody>
          <a:bodyPr/>
          <a:lstStyle/>
          <a:p>
            <a:r>
              <a:rPr lang="en-US" b="1" dirty="0">
                <a:solidFill>
                  <a:schemeClr val="accent1">
                    <a:lumMod val="50000"/>
                  </a:schemeClr>
                </a:solidFill>
              </a:rPr>
              <a:t>Cole Harrison</a:t>
            </a:r>
          </a:p>
        </p:txBody>
      </p:sp>
      <p:grpSp>
        <p:nvGrpSpPr>
          <p:cNvPr id="6" name="Group 55"/>
          <p:cNvGrpSpPr/>
          <p:nvPr/>
        </p:nvGrpSpPr>
        <p:grpSpPr>
          <a:xfrm>
            <a:off x="-2" y="1584324"/>
            <a:ext cx="12192003" cy="44452"/>
            <a:chOff x="0" y="0"/>
            <a:chExt cx="9144000" cy="44450"/>
          </a:xfrm>
        </p:grpSpPr>
        <p:sp>
          <p:nvSpPr>
            <p:cNvPr id="7"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8"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4098" name="Picture 2" descr="https://media.licdn.com/mpr/mpr/shrinknp_200_200/p/2/000/019/104/2a7e71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14241" y="2360141"/>
            <a:ext cx="3237470" cy="323747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a:stretch>
            <a:fillRect/>
          </a:stretch>
        </p:blipFill>
        <p:spPr>
          <a:xfrm>
            <a:off x="8214241" y="5764798"/>
            <a:ext cx="3237470" cy="595397"/>
          </a:xfrm>
          <a:prstGeom prst="rect">
            <a:avLst/>
          </a:prstGeom>
        </p:spPr>
      </p:pic>
    </p:spTree>
    <p:extLst>
      <p:ext uri="{BB962C8B-B14F-4D97-AF65-F5344CB8AC3E}">
        <p14:creationId xmlns:p14="http://schemas.microsoft.com/office/powerpoint/2010/main" val="147228991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1981200" y="274637"/>
            <a:ext cx="8229600" cy="872374"/>
          </a:xfrm>
          <a:prstGeom prst="rect">
            <a:avLst/>
          </a:prstGeom>
          <a:noFill/>
          <a:ln>
            <a:noFill/>
          </a:ln>
        </p:spPr>
        <p:txBody>
          <a:bodyPr vert="horz" lIns="91425" tIns="45700" rIns="91425" bIns="45700" rtlCol="0" anchor="ctr" anchorCtr="0">
            <a:noAutofit/>
          </a:bodyPr>
          <a:lstStyle/>
          <a:p>
            <a:pPr algn="ctr">
              <a:spcBef>
                <a:spcPts val="0"/>
              </a:spcBef>
              <a:buClr>
                <a:srgbClr val="244061"/>
              </a:buClr>
              <a:buSzPct val="25000"/>
            </a:pPr>
            <a:r>
              <a:rPr lang="en-US" sz="3959" b="1" dirty="0">
                <a:solidFill>
                  <a:srgbClr val="244061"/>
                </a:solidFill>
                <a:latin typeface="Calibri"/>
                <a:ea typeface="Calibri"/>
                <a:cs typeface="Calibri"/>
                <a:sym typeface="Calibri"/>
              </a:rPr>
              <a:t>Budget Issues Are Grassroots Issues</a:t>
            </a:r>
          </a:p>
        </p:txBody>
      </p:sp>
      <p:sp>
        <p:nvSpPr>
          <p:cNvPr id="91" name="Shape 91"/>
          <p:cNvSpPr txBox="1">
            <a:spLocks noGrp="1"/>
          </p:cNvSpPr>
          <p:nvPr>
            <p:ph type="body" idx="1"/>
          </p:nvPr>
        </p:nvSpPr>
        <p:spPr>
          <a:xfrm>
            <a:off x="514351" y="2250225"/>
            <a:ext cx="6571050" cy="3617175"/>
          </a:xfrm>
          <a:prstGeom prst="rect">
            <a:avLst/>
          </a:prstGeom>
          <a:noFill/>
          <a:ln>
            <a:noFill/>
          </a:ln>
        </p:spPr>
        <p:txBody>
          <a:bodyPr vert="horz" lIns="91425" tIns="45700" rIns="91425" bIns="45700" rtlCol="0" anchor="t" anchorCtr="0">
            <a:noAutofit/>
          </a:bodyPr>
          <a:lstStyle/>
          <a:p>
            <a:pPr marL="342900" indent="-304800">
              <a:spcBef>
                <a:spcPts val="0"/>
              </a:spcBef>
              <a:buClr>
                <a:schemeClr val="dk1"/>
              </a:buClr>
              <a:buSzPct val="100000"/>
              <a:buFont typeface="Arial"/>
              <a:buChar char="•"/>
            </a:pPr>
            <a:r>
              <a:rPr lang="en-US" sz="2600" dirty="0">
                <a:solidFill>
                  <a:schemeClr val="dk1"/>
                </a:solidFill>
                <a:latin typeface="Calibri"/>
                <a:ea typeface="Calibri"/>
                <a:cs typeface="Calibri"/>
                <a:sym typeface="Calibri"/>
              </a:rPr>
              <a:t>The People's Budget connects multiple progressive constituencies</a:t>
            </a:r>
          </a:p>
          <a:p>
            <a:pPr marL="342900" indent="-304800">
              <a:spcBef>
                <a:spcPts val="0"/>
              </a:spcBef>
              <a:buClr>
                <a:schemeClr val="dk1"/>
              </a:buClr>
              <a:buSzPct val="100000"/>
              <a:buFont typeface="Arial"/>
              <a:buChar char="•"/>
            </a:pPr>
            <a:br>
              <a:rPr lang="en-US" sz="2600" dirty="0">
                <a:solidFill>
                  <a:schemeClr val="dk1"/>
                </a:solidFill>
                <a:latin typeface="Calibri"/>
                <a:ea typeface="Calibri"/>
                <a:cs typeface="Calibri"/>
                <a:sym typeface="Calibri"/>
              </a:rPr>
            </a:br>
            <a:r>
              <a:rPr lang="en-US" sz="2600" dirty="0">
                <a:solidFill>
                  <a:schemeClr val="dk1"/>
                </a:solidFill>
                <a:latin typeface="Calibri"/>
                <a:ea typeface="Calibri"/>
                <a:cs typeface="Calibri"/>
                <a:sym typeface="Calibri"/>
              </a:rPr>
              <a:t>The FY2016 People’s Budget received 96 votes yet is not taken seriously by the media - so we have to organize our own campaign</a:t>
            </a:r>
          </a:p>
          <a:p>
            <a:pPr marL="342900" indent="-304800">
              <a:spcBef>
                <a:spcPts val="640"/>
              </a:spcBef>
              <a:buClr>
                <a:schemeClr val="dk1"/>
              </a:buClr>
              <a:buSzPct val="100000"/>
              <a:buFont typeface="Arial"/>
              <a:buChar char="•"/>
            </a:pPr>
            <a:r>
              <a:rPr lang="en-US" sz="2600" dirty="0">
                <a:solidFill>
                  <a:schemeClr val="dk1"/>
                </a:solidFill>
                <a:latin typeface="Calibri"/>
                <a:ea typeface="Calibri"/>
                <a:cs typeface="Calibri"/>
                <a:sym typeface="Calibri"/>
              </a:rPr>
              <a:t>We need to break down the budget and bring it to the grassroots</a:t>
            </a:r>
          </a:p>
          <a:p>
            <a:pPr marL="342900" indent="-304800">
              <a:spcBef>
                <a:spcPts val="640"/>
              </a:spcBef>
              <a:buClr>
                <a:schemeClr val="dk1"/>
              </a:buClr>
              <a:buSzPct val="100000"/>
              <a:buFont typeface="Arial"/>
              <a:buChar char="•"/>
            </a:pPr>
            <a:r>
              <a:rPr lang="en-US" sz="2600" dirty="0">
                <a:solidFill>
                  <a:schemeClr val="dk1"/>
                </a:solidFill>
                <a:latin typeface="Calibri"/>
                <a:ea typeface="Calibri"/>
                <a:cs typeface="Calibri"/>
                <a:sym typeface="Calibri"/>
              </a:rPr>
              <a:t>We campaign on the PB all year around</a:t>
            </a:r>
            <a:endParaRPr sz="2400" dirty="0">
              <a:solidFill>
                <a:schemeClr val="dk1"/>
              </a:solidFill>
              <a:latin typeface="Calibri"/>
              <a:ea typeface="Calibri"/>
              <a:cs typeface="Calibri"/>
              <a:sym typeface="Calibri"/>
            </a:endParaRPr>
          </a:p>
        </p:txBody>
      </p:sp>
      <p:pic>
        <p:nvPicPr>
          <p:cNvPr id="92" name="Shape 92"/>
          <p:cNvPicPr preferRelativeResize="0"/>
          <p:nvPr/>
        </p:nvPicPr>
        <p:blipFill rotWithShape="1">
          <a:blip r:embed="rId3">
            <a:alphaModFix/>
          </a:blip>
          <a:srcRect t="3720" b="3720"/>
          <a:stretch/>
        </p:blipFill>
        <p:spPr>
          <a:xfrm>
            <a:off x="8544337" y="1732546"/>
            <a:ext cx="2653052" cy="3961761"/>
          </a:xfrm>
          <a:prstGeom prst="rect">
            <a:avLst/>
          </a:prstGeom>
          <a:noFill/>
          <a:ln w="9525" cap="flat" cmpd="sng">
            <a:solidFill>
              <a:srgbClr val="000000"/>
            </a:solidFill>
            <a:prstDash val="solid"/>
            <a:round/>
            <a:headEnd type="none" w="med" len="med"/>
            <a:tailEnd type="none" w="med" len="med"/>
          </a:ln>
        </p:spPr>
      </p:pic>
      <p:grpSp>
        <p:nvGrpSpPr>
          <p:cNvPr id="5" name="Group 55"/>
          <p:cNvGrpSpPr/>
          <p:nvPr/>
        </p:nvGrpSpPr>
        <p:grpSpPr>
          <a:xfrm>
            <a:off x="-2" y="1159211"/>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430993854"/>
      </p:ext>
    </p:extLst>
  </p:cSld>
  <p:clrMapOvr>
    <a:masterClrMapping/>
  </p:clrMapOvr>
  <p:transition spd="slow">
    <p:cu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1981200" y="274637"/>
            <a:ext cx="8229600" cy="1143000"/>
          </a:xfrm>
          <a:prstGeom prst="rect">
            <a:avLst/>
          </a:prstGeom>
          <a:noFill/>
          <a:ln>
            <a:noFill/>
          </a:ln>
        </p:spPr>
        <p:txBody>
          <a:bodyPr vert="horz" lIns="91425" tIns="45700" rIns="91425" bIns="45700" rtlCol="0" anchor="ctr" anchorCtr="0">
            <a:noAutofit/>
          </a:bodyPr>
          <a:lstStyle/>
          <a:p>
            <a:pPr algn="ctr">
              <a:spcBef>
                <a:spcPts val="0"/>
              </a:spcBef>
              <a:buClr>
                <a:srgbClr val="244061"/>
              </a:buClr>
              <a:buSzPct val="25000"/>
            </a:pPr>
            <a:r>
              <a:rPr lang="en-US" b="1">
                <a:solidFill>
                  <a:srgbClr val="244061"/>
                </a:solidFill>
                <a:latin typeface="Calibri"/>
                <a:ea typeface="Calibri"/>
                <a:cs typeface="Calibri"/>
                <a:sym typeface="Calibri"/>
              </a:rPr>
              <a:t>Why a People's Budget Campaign?</a:t>
            </a:r>
          </a:p>
        </p:txBody>
      </p:sp>
      <p:sp>
        <p:nvSpPr>
          <p:cNvPr id="120" name="Shape 120"/>
          <p:cNvSpPr txBox="1">
            <a:spLocks noGrp="1"/>
          </p:cNvSpPr>
          <p:nvPr>
            <p:ph type="body" idx="1"/>
          </p:nvPr>
        </p:nvSpPr>
        <p:spPr>
          <a:xfrm>
            <a:off x="800100" y="2105026"/>
            <a:ext cx="9486900" cy="3314699"/>
          </a:xfrm>
          <a:prstGeom prst="rect">
            <a:avLst/>
          </a:prstGeom>
          <a:noFill/>
          <a:ln>
            <a:noFill/>
          </a:ln>
        </p:spPr>
        <p:txBody>
          <a:bodyPr vert="horz" lIns="91425" tIns="45700" rIns="91425" bIns="45700" rtlCol="0" anchor="t" anchorCtr="0">
            <a:noAutofit/>
          </a:bodyPr>
          <a:lstStyle/>
          <a:p>
            <a:pPr marL="342900" indent="-326390">
              <a:lnSpc>
                <a:spcPct val="80000"/>
              </a:lnSpc>
              <a:spcBef>
                <a:spcPts val="0"/>
              </a:spcBef>
              <a:buClr>
                <a:schemeClr val="dk1"/>
              </a:buClr>
              <a:buSzPct val="100000"/>
              <a:buFont typeface="Arial"/>
              <a:buChar char="•"/>
            </a:pPr>
            <a:r>
              <a:rPr lang="en-US" sz="2700" dirty="0"/>
              <a:t>Activate the progressive grassroots on a comprehensive cross-issue platform</a:t>
            </a:r>
            <a:br>
              <a:rPr lang="en-US" sz="2700" dirty="0"/>
            </a:br>
            <a:endParaRPr lang="en-US" sz="2700" dirty="0"/>
          </a:p>
          <a:p>
            <a:pPr>
              <a:lnSpc>
                <a:spcPct val="80000"/>
              </a:lnSpc>
              <a:spcBef>
                <a:spcPts val="592"/>
              </a:spcBef>
              <a:buClr>
                <a:schemeClr val="dk1"/>
              </a:buClr>
              <a:buSzPct val="100000"/>
              <a:buFont typeface="Arial"/>
              <a:buChar char="•"/>
            </a:pPr>
            <a:r>
              <a:rPr lang="en-US" sz="2700" dirty="0"/>
              <a:t>Link the PB to campaigns over component issues (for ex, debt-free college; climate change; military appropriations; shutdown threat)</a:t>
            </a:r>
            <a:br>
              <a:rPr lang="en-US" sz="2700" dirty="0"/>
            </a:br>
            <a:endParaRPr lang="en-US" sz="2700" dirty="0"/>
          </a:p>
          <a:p>
            <a:pPr>
              <a:lnSpc>
                <a:spcPct val="80000"/>
              </a:lnSpc>
              <a:spcBef>
                <a:spcPts val="592"/>
              </a:spcBef>
              <a:buClr>
                <a:schemeClr val="dk1"/>
              </a:buClr>
              <a:buSzPct val="100000"/>
              <a:buFont typeface="Arial"/>
              <a:buChar char="•"/>
            </a:pPr>
            <a:r>
              <a:rPr lang="en-US" sz="2700" dirty="0"/>
              <a:t>Build bridges between social justice movements, promote cross-movement solidarity and collaboration</a:t>
            </a:r>
            <a:br>
              <a:rPr lang="en-US" sz="2700" dirty="0"/>
            </a:br>
            <a:endParaRPr lang="en-US" sz="2700" dirty="0"/>
          </a:p>
          <a:p>
            <a:pPr marL="342900" indent="-326390">
              <a:lnSpc>
                <a:spcPct val="80000"/>
              </a:lnSpc>
              <a:spcBef>
                <a:spcPts val="0"/>
              </a:spcBef>
              <a:buClr>
                <a:schemeClr val="dk1"/>
              </a:buClr>
              <a:buSzPct val="100000"/>
              <a:buFont typeface="Arial"/>
              <a:buChar char="•"/>
            </a:pPr>
            <a:r>
              <a:rPr lang="en-US" sz="2700" dirty="0">
                <a:solidFill>
                  <a:schemeClr val="dk1"/>
                </a:solidFill>
                <a:latin typeface="Calibri"/>
                <a:ea typeface="Calibri"/>
                <a:cs typeface="Calibri"/>
                <a:sym typeface="Calibri"/>
              </a:rPr>
              <a:t>Make the PB a serious "player" each year</a:t>
            </a:r>
            <a:r>
              <a:rPr lang="en-US" sz="2700" dirty="0"/>
              <a:t>; </a:t>
            </a:r>
            <a:r>
              <a:rPr lang="en-US" sz="2700" dirty="0">
                <a:solidFill>
                  <a:schemeClr val="dk1"/>
                </a:solidFill>
                <a:latin typeface="Calibri"/>
                <a:ea typeface="Calibri"/>
                <a:cs typeface="Calibri"/>
                <a:sym typeface="Calibri"/>
              </a:rPr>
              <a:t>Increase Congressional support for the PB in annual vote</a:t>
            </a:r>
          </a:p>
          <a:p>
            <a:pPr marL="342900" indent="-342900">
              <a:lnSpc>
                <a:spcPct val="80000"/>
              </a:lnSpc>
              <a:spcBef>
                <a:spcPts val="592"/>
              </a:spcBef>
              <a:buClr>
                <a:schemeClr val="dk1"/>
              </a:buClr>
              <a:buSzPct val="109629"/>
              <a:buNone/>
            </a:pPr>
            <a:endParaRPr sz="2700" dirty="0">
              <a:solidFill>
                <a:schemeClr val="dk1"/>
              </a:solidFill>
              <a:latin typeface="Calibri"/>
              <a:ea typeface="Calibri"/>
              <a:cs typeface="Calibri"/>
              <a:sym typeface="Calibri"/>
            </a:endParaRP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800326396"/>
      </p:ext>
    </p:extLst>
  </p:cSld>
  <p:clrMapOvr>
    <a:masterClrMapping/>
  </p:clrMapOvr>
  <p:transition spd="slow">
    <p:cu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09575" y="274637"/>
            <a:ext cx="10906125" cy="1143000"/>
          </a:xfrm>
          <a:prstGeom prst="rect">
            <a:avLst/>
          </a:prstGeom>
          <a:noFill/>
          <a:ln>
            <a:noFill/>
          </a:ln>
        </p:spPr>
        <p:txBody>
          <a:bodyPr vert="horz" lIns="91425" tIns="45700" rIns="91425" bIns="45700" rtlCol="0" anchor="ctr" anchorCtr="0">
            <a:noAutofit/>
          </a:bodyPr>
          <a:lstStyle/>
          <a:p>
            <a:pPr algn="ctr">
              <a:spcBef>
                <a:spcPts val="0"/>
              </a:spcBef>
              <a:buClr>
                <a:srgbClr val="244061"/>
              </a:buClr>
              <a:buSzPct val="25000"/>
            </a:pPr>
            <a:r>
              <a:rPr lang="en-US" sz="3959" b="1" dirty="0">
                <a:solidFill>
                  <a:srgbClr val="244061"/>
                </a:solidFill>
                <a:latin typeface="Calibri"/>
                <a:ea typeface="Calibri"/>
                <a:cs typeface="Calibri"/>
                <a:sym typeface="Calibri"/>
              </a:rPr>
              <a:t>Upcoming Actions</a:t>
            </a:r>
          </a:p>
        </p:txBody>
      </p:sp>
      <p:sp>
        <p:nvSpPr>
          <p:cNvPr id="126" name="Shape 126"/>
          <p:cNvSpPr txBox="1">
            <a:spLocks noGrp="1"/>
          </p:cNvSpPr>
          <p:nvPr>
            <p:ph type="body" idx="1"/>
          </p:nvPr>
        </p:nvSpPr>
        <p:spPr>
          <a:xfrm>
            <a:off x="618624" y="1576638"/>
            <a:ext cx="9820275" cy="3371850"/>
          </a:xfrm>
          <a:prstGeom prst="rect">
            <a:avLst/>
          </a:prstGeom>
          <a:noFill/>
          <a:ln>
            <a:noFill/>
          </a:ln>
        </p:spPr>
        <p:txBody>
          <a:bodyPr vert="horz" lIns="91425" tIns="45700" rIns="91425" bIns="45700" rtlCol="0" anchor="t" anchorCtr="0">
            <a:noAutofit/>
          </a:bodyPr>
          <a:lstStyle/>
          <a:p>
            <a:pPr marL="342900" indent="-342900">
              <a:lnSpc>
                <a:spcPct val="80000"/>
              </a:lnSpc>
              <a:spcBef>
                <a:spcPts val="496"/>
              </a:spcBef>
              <a:buClr>
                <a:schemeClr val="dk1"/>
              </a:buClr>
              <a:buSzPct val="99200"/>
              <a:buFont typeface="Arial"/>
              <a:buChar char="•"/>
            </a:pPr>
            <a:r>
              <a:rPr lang="en-US" sz="2480" dirty="0">
                <a:solidFill>
                  <a:schemeClr val="dk1"/>
                </a:solidFill>
                <a:ea typeface="Calibri"/>
                <a:cs typeface="Calibri"/>
                <a:sym typeface="Calibri"/>
              </a:rPr>
              <a:t>March to Stop Trump’s Death Budget Cuts – May 31</a:t>
            </a:r>
            <a:r>
              <a:rPr lang="en-US" sz="2480" baseline="30000" dirty="0">
                <a:solidFill>
                  <a:schemeClr val="dk1"/>
                </a:solidFill>
                <a:ea typeface="Calibri"/>
                <a:cs typeface="Calibri"/>
                <a:sym typeface="Calibri"/>
              </a:rPr>
              <a:t>st</a:t>
            </a:r>
            <a:r>
              <a:rPr lang="en-US" sz="2480" dirty="0">
                <a:solidFill>
                  <a:schemeClr val="dk1"/>
                </a:solidFill>
                <a:ea typeface="Calibri"/>
                <a:cs typeface="Calibri"/>
                <a:sym typeface="Calibri"/>
              </a:rPr>
              <a:t> in Boston</a:t>
            </a:r>
            <a:br>
              <a:rPr lang="en-US" sz="2480" dirty="0">
                <a:solidFill>
                  <a:schemeClr val="dk1"/>
                </a:solidFill>
                <a:ea typeface="Calibri"/>
                <a:cs typeface="Calibri"/>
                <a:sym typeface="Calibri"/>
              </a:rPr>
            </a:br>
            <a:r>
              <a:rPr lang="en-US" sz="2480" dirty="0">
                <a:solidFill>
                  <a:schemeClr val="dk1"/>
                </a:solidFill>
                <a:ea typeface="Calibri"/>
                <a:cs typeface="Calibri"/>
                <a:sym typeface="Calibri"/>
              </a:rPr>
              <a:t>11:30 am at </a:t>
            </a:r>
            <a:r>
              <a:rPr lang="en-US" sz="2400" dirty="0"/>
              <a:t>Tip O’Neill Federal </a:t>
            </a:r>
            <a:r>
              <a:rPr lang="en-US" sz="2400" dirty="0" err="1"/>
              <a:t>Bldg</a:t>
            </a:r>
            <a:r>
              <a:rPr lang="en-US" sz="2400" dirty="0"/>
              <a:t> 10 Causeway St Boston</a:t>
            </a:r>
            <a:br>
              <a:rPr lang="en-US" sz="2400" dirty="0"/>
            </a:br>
            <a:r>
              <a:rPr lang="en-US" sz="2400" dirty="0">
                <a:hlinkClick r:id="rId3"/>
              </a:rPr>
              <a:t>https://actionnetwork.org/events/stop-trumps-death-budget</a:t>
            </a:r>
            <a:br>
              <a:rPr lang="en-US" sz="2400" dirty="0"/>
            </a:br>
            <a:endParaRPr lang="en-US" sz="2400" dirty="0"/>
          </a:p>
          <a:p>
            <a:pPr marL="342900" indent="-342900">
              <a:lnSpc>
                <a:spcPct val="80000"/>
              </a:lnSpc>
              <a:spcBef>
                <a:spcPts val="496"/>
              </a:spcBef>
              <a:buClr>
                <a:schemeClr val="dk1"/>
              </a:buClr>
              <a:buSzPct val="99200"/>
              <a:buFont typeface="Arial"/>
              <a:buChar char="•"/>
            </a:pPr>
            <a:r>
              <a:rPr lang="en-US" sz="2400" dirty="0">
                <a:solidFill>
                  <a:schemeClr val="dk1"/>
                </a:solidFill>
                <a:ea typeface="Calibri"/>
                <a:cs typeface="Calibri"/>
                <a:sym typeface="Calibri"/>
              </a:rPr>
              <a:t>Targeted Congressional Visits</a:t>
            </a:r>
            <a:br>
              <a:rPr lang="en-US" sz="2400" dirty="0">
                <a:solidFill>
                  <a:schemeClr val="dk1"/>
                </a:solidFill>
                <a:ea typeface="Calibri"/>
                <a:cs typeface="Calibri"/>
                <a:sym typeface="Calibri"/>
              </a:rPr>
            </a:br>
            <a:r>
              <a:rPr lang="en-US" sz="2400" dirty="0">
                <a:solidFill>
                  <a:schemeClr val="dk1"/>
                </a:solidFill>
                <a:ea typeface="Calibri"/>
                <a:cs typeface="Calibri"/>
                <a:sym typeface="Calibri"/>
                <a:hlinkClick r:id="rId4"/>
              </a:rPr>
              <a:t>https://actionnetwork.org/event_campaigns/peoples-budget-congressional-visits</a:t>
            </a:r>
            <a:br>
              <a:rPr lang="en-US" sz="2400" dirty="0">
                <a:solidFill>
                  <a:schemeClr val="dk1"/>
                </a:solidFill>
                <a:ea typeface="Calibri"/>
                <a:cs typeface="Calibri"/>
                <a:sym typeface="Calibri"/>
              </a:rPr>
            </a:br>
            <a:endParaRPr lang="en-US" sz="2400" dirty="0">
              <a:solidFill>
                <a:schemeClr val="dk1"/>
              </a:solidFill>
              <a:ea typeface="Calibri"/>
              <a:cs typeface="Calibri"/>
              <a:sym typeface="Calibri"/>
            </a:endParaRPr>
          </a:p>
          <a:p>
            <a:pPr marL="342900" indent="-342900">
              <a:lnSpc>
                <a:spcPct val="80000"/>
              </a:lnSpc>
              <a:spcBef>
                <a:spcPts val="496"/>
              </a:spcBef>
              <a:buClr>
                <a:schemeClr val="dk1"/>
              </a:buClr>
              <a:buSzPct val="99200"/>
              <a:buFont typeface="Arial"/>
              <a:buChar char="•"/>
            </a:pPr>
            <a:r>
              <a:rPr lang="en-US" sz="2400" dirty="0">
                <a:solidFill>
                  <a:schemeClr val="dk1"/>
                </a:solidFill>
                <a:ea typeface="Calibri"/>
                <a:cs typeface="Calibri"/>
                <a:sym typeface="Calibri"/>
              </a:rPr>
              <a:t>Lobby Training – How to Lobby Effectively on The People’s Budget</a:t>
            </a:r>
            <a:br>
              <a:rPr lang="en-US" sz="2400" dirty="0">
                <a:solidFill>
                  <a:schemeClr val="dk1"/>
                </a:solidFill>
                <a:ea typeface="Calibri"/>
                <a:cs typeface="Calibri"/>
                <a:sym typeface="Calibri"/>
              </a:rPr>
            </a:br>
            <a:r>
              <a:rPr lang="en-US" sz="2400" dirty="0">
                <a:solidFill>
                  <a:schemeClr val="dk1"/>
                </a:solidFill>
                <a:ea typeface="Calibri"/>
                <a:cs typeface="Calibri"/>
                <a:sym typeface="Calibri"/>
              </a:rPr>
              <a:t>Date TBD</a:t>
            </a:r>
            <a:br>
              <a:rPr lang="en-US" sz="2400" dirty="0">
                <a:solidFill>
                  <a:schemeClr val="dk1"/>
                </a:solidFill>
                <a:ea typeface="Calibri"/>
                <a:cs typeface="Calibri"/>
                <a:sym typeface="Calibri"/>
              </a:rPr>
            </a:br>
            <a:endParaRPr lang="en-US" sz="2400" dirty="0">
              <a:solidFill>
                <a:schemeClr val="dk1"/>
              </a:solidFill>
              <a:ea typeface="Calibri"/>
              <a:cs typeface="Calibri"/>
              <a:sym typeface="Calibri"/>
            </a:endParaRPr>
          </a:p>
          <a:p>
            <a:pPr marL="342900" indent="-342900">
              <a:lnSpc>
                <a:spcPct val="80000"/>
              </a:lnSpc>
              <a:spcBef>
                <a:spcPts val="496"/>
              </a:spcBef>
              <a:buClr>
                <a:schemeClr val="dk1"/>
              </a:buClr>
              <a:buSzPct val="99200"/>
              <a:buFont typeface="Arial"/>
              <a:buChar char="•"/>
            </a:pPr>
            <a:r>
              <a:rPr lang="en-US" sz="2400" dirty="0">
                <a:solidFill>
                  <a:schemeClr val="dk1"/>
                </a:solidFill>
                <a:ea typeface="Calibri"/>
                <a:cs typeface="Calibri"/>
                <a:sym typeface="Calibri"/>
              </a:rPr>
              <a:t>Visit the People’s Budget Campaign page for an updated list of actions</a:t>
            </a:r>
            <a:br>
              <a:rPr lang="en-US" sz="2400" dirty="0">
                <a:solidFill>
                  <a:schemeClr val="dk1"/>
                </a:solidFill>
                <a:ea typeface="Calibri"/>
                <a:cs typeface="Calibri"/>
                <a:sym typeface="Calibri"/>
              </a:rPr>
            </a:br>
            <a:r>
              <a:rPr lang="en-US" sz="2400" dirty="0">
                <a:solidFill>
                  <a:schemeClr val="dk1"/>
                </a:solidFill>
                <a:ea typeface="Calibri"/>
                <a:cs typeface="Calibri"/>
                <a:sym typeface="Calibri"/>
                <a:hlinkClick r:id="rId5"/>
              </a:rPr>
              <a:t>https://actionnetwork.org/campaigns/fy2018-peoples-budget-campaign</a:t>
            </a:r>
            <a:endParaRPr lang="en-US" sz="2400" dirty="0">
              <a:solidFill>
                <a:schemeClr val="dk1"/>
              </a:solidFill>
              <a:ea typeface="Calibri"/>
              <a:cs typeface="Calibri"/>
              <a:sym typeface="Calibri"/>
            </a:endParaRPr>
          </a:p>
          <a:p>
            <a:pPr marL="0" indent="0">
              <a:lnSpc>
                <a:spcPct val="80000"/>
              </a:lnSpc>
              <a:spcBef>
                <a:spcPts val="496"/>
              </a:spcBef>
              <a:buClr>
                <a:schemeClr val="dk1"/>
              </a:buClr>
              <a:buSzPct val="99200"/>
              <a:buNone/>
            </a:pPr>
            <a:br>
              <a:rPr lang="en-US" sz="2400" dirty="0">
                <a:solidFill>
                  <a:schemeClr val="dk1"/>
                </a:solidFill>
                <a:ea typeface="Calibri"/>
                <a:cs typeface="Calibri"/>
                <a:sym typeface="Calibri"/>
              </a:rPr>
            </a:br>
            <a:br>
              <a:rPr lang="en-US" sz="2400" dirty="0">
                <a:solidFill>
                  <a:schemeClr val="dk1"/>
                </a:solidFill>
                <a:ea typeface="Calibri"/>
                <a:cs typeface="Calibri"/>
                <a:sym typeface="Calibri"/>
              </a:rPr>
            </a:br>
            <a:endParaRPr lang="en-US" sz="2480" dirty="0">
              <a:solidFill>
                <a:schemeClr val="dk1"/>
              </a:solidFill>
              <a:ea typeface="Calibri"/>
              <a:cs typeface="Calibri"/>
              <a:sym typeface="Calibri"/>
            </a:endParaRPr>
          </a:p>
          <a:p>
            <a:pPr marL="342900" indent="-337820">
              <a:lnSpc>
                <a:spcPct val="80000"/>
              </a:lnSpc>
              <a:spcBef>
                <a:spcPts val="496"/>
              </a:spcBef>
              <a:buClr>
                <a:schemeClr val="dk1"/>
              </a:buClr>
              <a:buSzPct val="100000"/>
              <a:buFont typeface="Arial"/>
              <a:buChar char="•"/>
            </a:pPr>
            <a:endParaRPr sz="2170" dirty="0">
              <a:solidFill>
                <a:schemeClr val="dk1"/>
              </a:solidFill>
              <a:latin typeface="Calibri"/>
              <a:ea typeface="Calibri"/>
              <a:cs typeface="Calibri"/>
              <a:sym typeface="Calibri"/>
            </a:endParaRPr>
          </a:p>
        </p:txBody>
      </p:sp>
      <p:grpSp>
        <p:nvGrpSpPr>
          <p:cNvPr id="4" name="Group 55"/>
          <p:cNvGrpSpPr/>
          <p:nvPr/>
        </p:nvGrpSpPr>
        <p:grpSpPr>
          <a:xfrm>
            <a:off x="272713" y="1324095"/>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124882689"/>
      </p:ext>
    </p:extLst>
  </p:cSld>
  <p:clrMapOvr>
    <a:masterClrMapping/>
  </p:clrMapOvr>
  <p:transition spd="slow">
    <p:cu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09575" y="274637"/>
            <a:ext cx="10906125" cy="1143000"/>
          </a:xfrm>
          <a:prstGeom prst="rect">
            <a:avLst/>
          </a:prstGeom>
          <a:noFill/>
          <a:ln>
            <a:noFill/>
          </a:ln>
        </p:spPr>
        <p:txBody>
          <a:bodyPr vert="horz" lIns="91425" tIns="45700" rIns="91425" bIns="45700" rtlCol="0" anchor="ctr" anchorCtr="0">
            <a:noAutofit/>
          </a:bodyPr>
          <a:lstStyle/>
          <a:p>
            <a:pPr algn="ctr">
              <a:spcBef>
                <a:spcPts val="0"/>
              </a:spcBef>
              <a:buClr>
                <a:srgbClr val="244061"/>
              </a:buClr>
              <a:buSzPct val="25000"/>
            </a:pPr>
            <a:r>
              <a:rPr lang="en-US" sz="3959" b="1" dirty="0">
                <a:solidFill>
                  <a:srgbClr val="244061"/>
                </a:solidFill>
                <a:latin typeface="Calibri"/>
                <a:ea typeface="Calibri"/>
                <a:cs typeface="Calibri"/>
                <a:sym typeface="Calibri"/>
              </a:rPr>
              <a:t>How to organize for the People's Budget</a:t>
            </a:r>
          </a:p>
        </p:txBody>
      </p:sp>
      <p:sp>
        <p:nvSpPr>
          <p:cNvPr id="126" name="Shape 126"/>
          <p:cNvSpPr txBox="1">
            <a:spLocks noGrp="1"/>
          </p:cNvSpPr>
          <p:nvPr>
            <p:ph type="body" idx="1"/>
          </p:nvPr>
        </p:nvSpPr>
        <p:spPr>
          <a:xfrm>
            <a:off x="666750" y="2162175"/>
            <a:ext cx="9820275" cy="3371850"/>
          </a:xfrm>
          <a:prstGeom prst="rect">
            <a:avLst/>
          </a:prstGeom>
          <a:noFill/>
          <a:ln>
            <a:noFill/>
          </a:ln>
        </p:spPr>
        <p:txBody>
          <a:bodyPr vert="horz" lIns="91425" tIns="45700" rIns="91425" bIns="45700" rtlCol="0" anchor="t" anchorCtr="0">
            <a:noAutofit/>
          </a:bodyPr>
          <a:lstStyle/>
          <a:p>
            <a:pPr marL="342900" indent="-342900">
              <a:lnSpc>
                <a:spcPct val="80000"/>
              </a:lnSpc>
              <a:spcBef>
                <a:spcPts val="496"/>
              </a:spcBef>
              <a:buClr>
                <a:schemeClr val="dk1"/>
              </a:buClr>
              <a:buSzPct val="99200"/>
              <a:buFont typeface="Arial"/>
              <a:buChar char="•"/>
            </a:pPr>
            <a:r>
              <a:rPr lang="en-US" sz="2480" dirty="0">
                <a:solidFill>
                  <a:schemeClr val="dk1"/>
                </a:solidFill>
                <a:ea typeface="Calibri"/>
                <a:cs typeface="Calibri"/>
                <a:sym typeface="Calibri"/>
              </a:rPr>
              <a:t>Bring more national organizations into the People's Budget Campaign</a:t>
            </a:r>
          </a:p>
          <a:p>
            <a:pPr marL="342900" indent="-337820">
              <a:lnSpc>
                <a:spcPct val="80000"/>
              </a:lnSpc>
              <a:spcBef>
                <a:spcPts val="496"/>
              </a:spcBef>
              <a:buClr>
                <a:schemeClr val="dk1"/>
              </a:buClr>
              <a:buSzPct val="100000"/>
              <a:buFont typeface="Arial"/>
              <a:buChar char="•"/>
            </a:pPr>
            <a:r>
              <a:rPr lang="en-US" sz="2400" dirty="0"/>
              <a:t>Subject matter is complicated: C</a:t>
            </a:r>
            <a:r>
              <a:rPr lang="en-US" sz="2400" dirty="0">
                <a:solidFill>
                  <a:schemeClr val="dk1"/>
                </a:solidFill>
                <a:ea typeface="Calibri"/>
                <a:cs typeface="Calibri"/>
                <a:sym typeface="Calibri"/>
              </a:rPr>
              <a:t>ommunication </a:t>
            </a:r>
            <a:r>
              <a:rPr lang="en-US" sz="2400" dirty="0"/>
              <a:t>and</a:t>
            </a:r>
            <a:r>
              <a:rPr lang="en-US" sz="2400" dirty="0">
                <a:solidFill>
                  <a:schemeClr val="dk1"/>
                </a:solidFill>
                <a:ea typeface="Calibri"/>
                <a:cs typeface="Calibri"/>
                <a:sym typeface="Calibri"/>
              </a:rPr>
              <a:t> research res</a:t>
            </a:r>
            <a:r>
              <a:rPr lang="en-US" sz="2400" dirty="0"/>
              <a:t>ources are important</a:t>
            </a:r>
          </a:p>
          <a:p>
            <a:pPr marL="342900" indent="-342900">
              <a:lnSpc>
                <a:spcPct val="80000"/>
              </a:lnSpc>
              <a:spcBef>
                <a:spcPts val="496"/>
              </a:spcBef>
              <a:buClr>
                <a:schemeClr val="dk1"/>
              </a:buClr>
              <a:buSzPct val="99200"/>
              <a:buFont typeface="Arial"/>
              <a:buChar char="•"/>
            </a:pPr>
            <a:r>
              <a:rPr lang="en-US" sz="2480" dirty="0">
                <a:solidFill>
                  <a:schemeClr val="dk1"/>
                </a:solidFill>
                <a:ea typeface="Calibri"/>
                <a:cs typeface="Calibri"/>
                <a:sym typeface="Calibri"/>
              </a:rPr>
              <a:t>Online campaigning</a:t>
            </a:r>
            <a:r>
              <a:rPr lang="en-US" sz="2480" dirty="0"/>
              <a:t>:</a:t>
            </a:r>
            <a:r>
              <a:rPr lang="en-US" sz="2480" dirty="0">
                <a:solidFill>
                  <a:schemeClr val="dk1"/>
                </a:solidFill>
                <a:ea typeface="Calibri"/>
                <a:cs typeface="Calibri"/>
                <a:sym typeface="Calibri"/>
              </a:rPr>
              <a:t> Link the People’s Budget to topical issues throughout the year</a:t>
            </a:r>
          </a:p>
          <a:p>
            <a:pPr marL="342900" indent="-342900">
              <a:lnSpc>
                <a:spcPct val="80000"/>
              </a:lnSpc>
              <a:spcBef>
                <a:spcPts val="496"/>
              </a:spcBef>
              <a:buClr>
                <a:schemeClr val="dk1"/>
              </a:buClr>
              <a:buSzPct val="99200"/>
              <a:buFont typeface="Arial"/>
              <a:buChar char="•"/>
            </a:pPr>
            <a:r>
              <a:rPr lang="en-US" sz="2480" dirty="0">
                <a:solidFill>
                  <a:schemeClr val="dk1"/>
                </a:solidFill>
                <a:ea typeface="Calibri"/>
                <a:cs typeface="Calibri"/>
                <a:sym typeface="Calibri"/>
              </a:rPr>
              <a:t>Mov</a:t>
            </a:r>
            <a:r>
              <a:rPr lang="en-US" sz="2480" dirty="0"/>
              <a:t>e</a:t>
            </a:r>
            <a:r>
              <a:rPr lang="en-US" sz="2480" dirty="0">
                <a:solidFill>
                  <a:schemeClr val="dk1"/>
                </a:solidFill>
                <a:ea typeface="Calibri"/>
                <a:cs typeface="Calibri"/>
                <a:sym typeface="Calibri"/>
              </a:rPr>
              <a:t> more progressive Democrats to support the budget who have not yet done so</a:t>
            </a:r>
          </a:p>
          <a:p>
            <a:pPr marL="742950" lvl="1" indent="-285750">
              <a:lnSpc>
                <a:spcPct val="80000"/>
              </a:lnSpc>
              <a:spcBef>
                <a:spcPts val="434"/>
              </a:spcBef>
              <a:buClr>
                <a:schemeClr val="dk1"/>
              </a:buClr>
              <a:buSzPct val="98636"/>
              <a:buFont typeface="Arial"/>
              <a:buChar char="–"/>
            </a:pPr>
            <a:r>
              <a:rPr lang="en-US" sz="2170" dirty="0">
                <a:solidFill>
                  <a:schemeClr val="dk1"/>
                </a:solidFill>
                <a:ea typeface="Calibri"/>
                <a:cs typeface="Calibri"/>
                <a:sym typeface="Calibri"/>
              </a:rPr>
              <a:t>Target gettable reps who can be moved</a:t>
            </a:r>
          </a:p>
          <a:p>
            <a:pPr marL="742950" lvl="1" indent="-285750">
              <a:lnSpc>
                <a:spcPct val="80000"/>
              </a:lnSpc>
              <a:spcBef>
                <a:spcPts val="434"/>
              </a:spcBef>
              <a:buClr>
                <a:schemeClr val="dk1"/>
              </a:buClr>
              <a:buSzPct val="98636"/>
              <a:buFont typeface="Arial"/>
              <a:buChar char="–"/>
            </a:pPr>
            <a:r>
              <a:rPr lang="en-US" sz="2170" dirty="0">
                <a:solidFill>
                  <a:schemeClr val="dk1"/>
                </a:solidFill>
                <a:ea typeface="Calibri"/>
                <a:cs typeface="Calibri"/>
                <a:sym typeface="Calibri"/>
              </a:rPr>
              <a:t>Build a local coalition to campaign for the member's attention </a:t>
            </a:r>
          </a:p>
          <a:p>
            <a:pPr marL="742950" lvl="1" indent="-285750">
              <a:lnSpc>
                <a:spcPct val="80000"/>
              </a:lnSpc>
              <a:spcBef>
                <a:spcPts val="434"/>
              </a:spcBef>
              <a:buClr>
                <a:schemeClr val="dk1"/>
              </a:buClr>
              <a:buSzPct val="98636"/>
              <a:buFont typeface="Arial"/>
              <a:buChar char="–"/>
            </a:pPr>
            <a:r>
              <a:rPr lang="en-US" sz="2170" dirty="0">
                <a:solidFill>
                  <a:schemeClr val="dk1"/>
                </a:solidFill>
                <a:ea typeface="Calibri"/>
                <a:cs typeface="Calibri"/>
                <a:sym typeface="Calibri"/>
              </a:rPr>
              <a:t>Link federal budget issues with locally resonant issues in those districts</a:t>
            </a:r>
            <a:endParaRPr sz="2170" dirty="0">
              <a:solidFill>
                <a:schemeClr val="dk1"/>
              </a:solidFill>
              <a:latin typeface="Calibri"/>
              <a:ea typeface="Calibri"/>
              <a:cs typeface="Calibri"/>
              <a:sym typeface="Calibri"/>
            </a:endParaRP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989892116"/>
      </p:ext>
    </p:extLst>
  </p:cSld>
  <p:clrMapOvr>
    <a:masterClrMapping/>
  </p:clrMapOvr>
  <p:transition spd="slow">
    <p:cu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Can You Visit/Call These Reps?</a:t>
            </a:r>
          </a:p>
        </p:txBody>
      </p:sp>
      <p:sp>
        <p:nvSpPr>
          <p:cNvPr id="3" name="Content Placeholder 2"/>
          <p:cNvSpPr>
            <a:spLocks noGrp="1"/>
          </p:cNvSpPr>
          <p:nvPr>
            <p:ph idx="1"/>
          </p:nvPr>
        </p:nvSpPr>
        <p:spPr>
          <a:xfrm>
            <a:off x="580768" y="1825625"/>
            <a:ext cx="5053913" cy="4351338"/>
          </a:xfrm>
        </p:spPr>
        <p:txBody>
          <a:bodyPr>
            <a:normAutofit fontScale="85000" lnSpcReduction="20000"/>
          </a:bodyPr>
          <a:lstStyle/>
          <a:p>
            <a:r>
              <a:rPr lang="en-US" dirty="0"/>
              <a:t>Rep. Terry Sewell(AL07)</a:t>
            </a:r>
          </a:p>
          <a:p>
            <a:r>
              <a:rPr lang="en-US" dirty="0"/>
              <a:t>Rep. Tom </a:t>
            </a:r>
            <a:r>
              <a:rPr lang="en-US" dirty="0" err="1"/>
              <a:t>O'Halleran</a:t>
            </a:r>
            <a:r>
              <a:rPr lang="en-US" dirty="0"/>
              <a:t> (AZ01)</a:t>
            </a:r>
          </a:p>
          <a:p>
            <a:r>
              <a:rPr lang="en-US" dirty="0"/>
              <a:t>Rep. Jackie Speier (CA14)</a:t>
            </a:r>
          </a:p>
          <a:p>
            <a:r>
              <a:rPr lang="en-US" dirty="0"/>
              <a:t>Rep. Julia </a:t>
            </a:r>
            <a:r>
              <a:rPr lang="en-US" dirty="0" err="1"/>
              <a:t>Brownley</a:t>
            </a:r>
            <a:r>
              <a:rPr lang="en-US" dirty="0"/>
              <a:t> (CA26)</a:t>
            </a:r>
          </a:p>
          <a:p>
            <a:r>
              <a:rPr lang="en-US" dirty="0"/>
              <a:t>Rep. Brad Sherman (CA30)</a:t>
            </a:r>
          </a:p>
          <a:p>
            <a:r>
              <a:rPr lang="en-US" dirty="0"/>
              <a:t>Rep. Norma Torres (CA35)</a:t>
            </a:r>
          </a:p>
          <a:p>
            <a:r>
              <a:rPr lang="en-US" dirty="0"/>
              <a:t>Rep. Raul Ruiz (CA36)</a:t>
            </a:r>
          </a:p>
          <a:p>
            <a:r>
              <a:rPr lang="en-US" dirty="0"/>
              <a:t>Rep. Jared Polis (CO02)</a:t>
            </a:r>
          </a:p>
          <a:p>
            <a:r>
              <a:rPr lang="en-US" dirty="0"/>
              <a:t>Rep. Rosa DeLauro (CT03)</a:t>
            </a:r>
          </a:p>
          <a:p>
            <a:r>
              <a:rPr lang="en-US" dirty="0"/>
              <a:t>Rep. Lois Frankel (FL22)</a:t>
            </a:r>
          </a:p>
          <a:p>
            <a:r>
              <a:rPr lang="en-US" dirty="0"/>
              <a:t>Rep. Stanford Bishop (GA02)</a:t>
            </a:r>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
        <p:nvSpPr>
          <p:cNvPr id="7" name="Content Placeholder 2"/>
          <p:cNvSpPr txBox="1">
            <a:spLocks/>
          </p:cNvSpPr>
          <p:nvPr/>
        </p:nvSpPr>
        <p:spPr>
          <a:xfrm>
            <a:off x="6462585" y="1825625"/>
            <a:ext cx="5478162" cy="435133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a:p>
            <a:r>
              <a:rPr lang="en-US" dirty="0"/>
              <a:t>Rep. Colleen </a:t>
            </a:r>
            <a:r>
              <a:rPr lang="en-US" dirty="0" err="1"/>
              <a:t>Hanabusa</a:t>
            </a:r>
            <a:r>
              <a:rPr lang="en-US" dirty="0"/>
              <a:t> (HI01)</a:t>
            </a:r>
          </a:p>
          <a:p>
            <a:r>
              <a:rPr lang="en-US" dirty="0"/>
              <a:t>Rep. </a:t>
            </a:r>
            <a:r>
              <a:rPr lang="en-US" dirty="0" err="1"/>
              <a:t>Tulsi</a:t>
            </a:r>
            <a:r>
              <a:rPr lang="en-US" dirty="0"/>
              <a:t> Gabbard (HI02)</a:t>
            </a:r>
          </a:p>
          <a:p>
            <a:r>
              <a:rPr lang="en-US" dirty="0"/>
              <a:t>Rep. Dave </a:t>
            </a:r>
            <a:r>
              <a:rPr lang="en-US" dirty="0" err="1"/>
              <a:t>Loebsack</a:t>
            </a:r>
            <a:r>
              <a:rPr lang="en-US" dirty="0"/>
              <a:t> (IA02)</a:t>
            </a:r>
          </a:p>
          <a:p>
            <a:r>
              <a:rPr lang="en-US" dirty="0"/>
              <a:t>Rep. Bobby Rush (IL01)</a:t>
            </a:r>
          </a:p>
          <a:p>
            <a:r>
              <a:rPr lang="en-US" dirty="0"/>
              <a:t>Rep. Cedric Richmond (LA02)</a:t>
            </a:r>
          </a:p>
          <a:p>
            <a:r>
              <a:rPr lang="en-US" dirty="0"/>
              <a:t>Rep. Joseph Kennedy (MA04)</a:t>
            </a:r>
          </a:p>
          <a:p>
            <a:r>
              <a:rPr lang="en-US" dirty="0"/>
              <a:t>Rep. Seth Moulton (MA06)</a:t>
            </a:r>
          </a:p>
          <a:p>
            <a:r>
              <a:rPr lang="en-US" dirty="0"/>
              <a:t>Rep. Matt Cartwright (PA17)</a:t>
            </a:r>
          </a:p>
          <a:p>
            <a:r>
              <a:rPr lang="en-US" dirty="0"/>
              <a:t>Rep. Jim </a:t>
            </a:r>
            <a:r>
              <a:rPr lang="en-US" dirty="0" err="1"/>
              <a:t>Langevin</a:t>
            </a:r>
            <a:r>
              <a:rPr lang="en-US" dirty="0"/>
              <a:t> (RI02)</a:t>
            </a:r>
          </a:p>
          <a:p>
            <a:r>
              <a:rPr lang="en-US" dirty="0"/>
              <a:t>Rep. </a:t>
            </a:r>
            <a:r>
              <a:rPr lang="en-US" dirty="0" err="1"/>
              <a:t>Beto</a:t>
            </a:r>
            <a:r>
              <a:rPr lang="en-US" dirty="0"/>
              <a:t> O’Rourke (TX16)</a:t>
            </a:r>
          </a:p>
          <a:p>
            <a:r>
              <a:rPr lang="en-US" dirty="0"/>
              <a:t>Rep. Joaquin Castro (TX20)</a:t>
            </a:r>
          </a:p>
          <a:p>
            <a:endParaRPr lang="en-US" dirty="0"/>
          </a:p>
          <a:p>
            <a:endParaRPr lang="en-US" dirty="0"/>
          </a:p>
        </p:txBody>
      </p:sp>
    </p:spTree>
    <p:extLst>
      <p:ext uri="{BB962C8B-B14F-4D97-AF65-F5344CB8AC3E}">
        <p14:creationId xmlns:p14="http://schemas.microsoft.com/office/powerpoint/2010/main" val="35320088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Can You Visit/Call These Freshmen Reps?</a:t>
            </a:r>
          </a:p>
        </p:txBody>
      </p:sp>
      <p:sp>
        <p:nvSpPr>
          <p:cNvPr id="3" name="Content Placeholder 2"/>
          <p:cNvSpPr>
            <a:spLocks noGrp="1"/>
          </p:cNvSpPr>
          <p:nvPr>
            <p:ph idx="1"/>
          </p:nvPr>
        </p:nvSpPr>
        <p:spPr>
          <a:xfrm>
            <a:off x="580768" y="1825625"/>
            <a:ext cx="5053913" cy="4351338"/>
          </a:xfrm>
        </p:spPr>
        <p:txBody>
          <a:bodyPr>
            <a:normAutofit fontScale="92500" lnSpcReduction="20000"/>
          </a:bodyPr>
          <a:lstStyle/>
          <a:p>
            <a:r>
              <a:rPr lang="en-US" dirty="0"/>
              <a:t>Rep. Ro Khanna (CA17)</a:t>
            </a:r>
          </a:p>
          <a:p>
            <a:r>
              <a:rPr lang="en-US" dirty="0"/>
              <a:t>Rep. Jimmy Panetta (CA20)</a:t>
            </a:r>
          </a:p>
          <a:p>
            <a:r>
              <a:rPr lang="en-US" dirty="0"/>
              <a:t>Rep. </a:t>
            </a:r>
            <a:r>
              <a:rPr lang="en-US" dirty="0" err="1"/>
              <a:t>Salud</a:t>
            </a:r>
            <a:r>
              <a:rPr lang="en-US" dirty="0"/>
              <a:t> Carbajal (CA24)</a:t>
            </a:r>
          </a:p>
          <a:p>
            <a:r>
              <a:rPr lang="en-US" dirty="0"/>
              <a:t>Rep. Nannette </a:t>
            </a:r>
            <a:r>
              <a:rPr lang="en-US" dirty="0" err="1"/>
              <a:t>Barrigan</a:t>
            </a:r>
            <a:r>
              <a:rPr lang="en-US" dirty="0"/>
              <a:t> (CA44)</a:t>
            </a:r>
          </a:p>
          <a:p>
            <a:r>
              <a:rPr lang="en-US" dirty="0"/>
              <a:t>Rep. Lou Correa(CA46)</a:t>
            </a:r>
          </a:p>
          <a:p>
            <a:r>
              <a:rPr lang="en-US" dirty="0"/>
              <a:t>Rep. Lisa Rochester Blunt(DE01)</a:t>
            </a:r>
          </a:p>
          <a:p>
            <a:r>
              <a:rPr lang="en-US" dirty="0"/>
              <a:t>Rep. Al Lawson(FL05)</a:t>
            </a:r>
          </a:p>
          <a:p>
            <a:r>
              <a:rPr lang="en-US" dirty="0"/>
              <a:t>Rep. Stephanie Murphy(FL07)</a:t>
            </a:r>
          </a:p>
          <a:p>
            <a:r>
              <a:rPr lang="en-US" dirty="0"/>
              <a:t>Rep. Darren Soto(FL09)</a:t>
            </a:r>
          </a:p>
          <a:p>
            <a:r>
              <a:rPr lang="en-US" dirty="0"/>
              <a:t>Rep. Val </a:t>
            </a:r>
            <a:r>
              <a:rPr lang="en-US" dirty="0" err="1"/>
              <a:t>Demmings</a:t>
            </a:r>
            <a:r>
              <a:rPr lang="en-US" dirty="0"/>
              <a:t>(FL10)</a:t>
            </a:r>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
        <p:nvSpPr>
          <p:cNvPr id="7" name="Content Placeholder 2"/>
          <p:cNvSpPr txBox="1">
            <a:spLocks/>
          </p:cNvSpPr>
          <p:nvPr/>
        </p:nvSpPr>
        <p:spPr>
          <a:xfrm>
            <a:off x="6462585" y="1825625"/>
            <a:ext cx="5478162" cy="4351338"/>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Rep. Charlie Crist (FL13)</a:t>
            </a:r>
          </a:p>
          <a:p>
            <a:r>
              <a:rPr lang="en-US" dirty="0"/>
              <a:t>Rep. Raja </a:t>
            </a:r>
            <a:r>
              <a:rPr lang="en-US" dirty="0" err="1"/>
              <a:t>Krishnamoorthi</a:t>
            </a:r>
            <a:r>
              <a:rPr lang="en-US" dirty="0"/>
              <a:t> (IL08)</a:t>
            </a:r>
          </a:p>
          <a:p>
            <a:r>
              <a:rPr lang="en-US" dirty="0"/>
              <a:t>Rep. Brad Schneider (IL10)</a:t>
            </a:r>
          </a:p>
          <a:p>
            <a:r>
              <a:rPr lang="en-US" dirty="0"/>
              <a:t>Rep. Anthony Brown(MD04)</a:t>
            </a:r>
          </a:p>
          <a:p>
            <a:r>
              <a:rPr lang="en-US" dirty="0"/>
              <a:t>Rep. Carol </a:t>
            </a:r>
            <a:r>
              <a:rPr lang="en-US" dirty="0" err="1"/>
              <a:t>Shea</a:t>
            </a:r>
            <a:r>
              <a:rPr lang="en-US" dirty="0"/>
              <a:t>-Porter(NH01)</a:t>
            </a:r>
          </a:p>
          <a:p>
            <a:r>
              <a:rPr lang="en-US" dirty="0"/>
              <a:t>Rep. Ruben </a:t>
            </a:r>
            <a:r>
              <a:rPr lang="en-US" dirty="0" err="1"/>
              <a:t>Kihuen</a:t>
            </a:r>
            <a:r>
              <a:rPr lang="en-US" dirty="0"/>
              <a:t>(NV04)</a:t>
            </a:r>
          </a:p>
          <a:p>
            <a:r>
              <a:rPr lang="en-US" dirty="0"/>
              <a:t>Rep. Thomas </a:t>
            </a:r>
            <a:r>
              <a:rPr lang="en-US" dirty="0" err="1"/>
              <a:t>Suozzi</a:t>
            </a:r>
            <a:r>
              <a:rPr lang="en-US" dirty="0"/>
              <a:t>(NY03)</a:t>
            </a:r>
          </a:p>
          <a:p>
            <a:r>
              <a:rPr lang="en-US" dirty="0"/>
              <a:t>Rep. Dwight Evans (PA02)</a:t>
            </a:r>
          </a:p>
          <a:p>
            <a:r>
              <a:rPr lang="en-US" dirty="0"/>
              <a:t>Rep. Vicente Gonzalez(TX15)</a:t>
            </a:r>
          </a:p>
          <a:p>
            <a:r>
              <a:rPr lang="en-US" dirty="0"/>
              <a:t>Rep. Donald </a:t>
            </a:r>
            <a:r>
              <a:rPr lang="en-US" dirty="0" err="1"/>
              <a:t>McEachin</a:t>
            </a:r>
            <a:r>
              <a:rPr lang="en-US" dirty="0"/>
              <a:t> (VA04)</a:t>
            </a:r>
          </a:p>
          <a:p>
            <a:endParaRPr lang="en-US" dirty="0"/>
          </a:p>
          <a:p>
            <a:endParaRPr lang="en-US" dirty="0"/>
          </a:p>
        </p:txBody>
      </p:sp>
    </p:spTree>
    <p:extLst>
      <p:ext uri="{BB962C8B-B14F-4D97-AF65-F5344CB8AC3E}">
        <p14:creationId xmlns:p14="http://schemas.microsoft.com/office/powerpoint/2010/main" val="384579739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46054"/>
          </a:xfrm>
        </p:spPr>
        <p:txBody>
          <a:bodyPr/>
          <a:lstStyle/>
          <a:p>
            <a:r>
              <a:rPr lang="en-US" b="1" dirty="0">
                <a:solidFill>
                  <a:schemeClr val="accent1">
                    <a:lumMod val="50000"/>
                  </a:schemeClr>
                </a:solidFill>
              </a:rPr>
              <a:t>When will the People’s Budget be Voted On?</a:t>
            </a:r>
            <a:endParaRPr lang="en-US" dirty="0"/>
          </a:p>
        </p:txBody>
      </p:sp>
      <p:sp>
        <p:nvSpPr>
          <p:cNvPr id="3" name="Content Placeholder 2"/>
          <p:cNvSpPr>
            <a:spLocks noGrp="1"/>
          </p:cNvSpPr>
          <p:nvPr>
            <p:ph idx="1"/>
          </p:nvPr>
        </p:nvSpPr>
        <p:spPr/>
        <p:txBody>
          <a:bodyPr/>
          <a:lstStyle/>
          <a:p>
            <a:r>
              <a:rPr lang="en-US" dirty="0"/>
              <a:t>The People’s Budget was released on May 2nd</a:t>
            </a:r>
          </a:p>
          <a:p>
            <a:r>
              <a:rPr lang="en-US" dirty="0"/>
              <a:t>The President’s Budget was released on Tuesday</a:t>
            </a:r>
          </a:p>
          <a:p>
            <a:r>
              <a:rPr lang="en-US" dirty="0"/>
              <a:t>We expected the Ryan budget to be submitted for mark-up when Congress returned from recess; there will be a delay</a:t>
            </a:r>
          </a:p>
          <a:p>
            <a:endParaRPr lang="en-US" dirty="0"/>
          </a:p>
          <a:p>
            <a:endParaRPr lang="en-US" dirty="0"/>
          </a:p>
        </p:txBody>
      </p:sp>
      <p:grpSp>
        <p:nvGrpSpPr>
          <p:cNvPr id="4" name="Group 55"/>
          <p:cNvGrpSpPr/>
          <p:nvPr/>
        </p:nvGrpSpPr>
        <p:grpSpPr>
          <a:xfrm>
            <a:off x="-2" y="1215358"/>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91651915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34286"/>
          </a:xfrm>
        </p:spPr>
        <p:txBody>
          <a:bodyPr/>
          <a:lstStyle/>
          <a:p>
            <a:r>
              <a:rPr lang="en-US" b="1" dirty="0">
                <a:solidFill>
                  <a:schemeClr val="accent1">
                    <a:lumMod val="50000"/>
                  </a:schemeClr>
                </a:solidFill>
              </a:rPr>
              <a:t>Next Steps - Working with Congress</a:t>
            </a:r>
          </a:p>
        </p:txBody>
      </p:sp>
      <p:sp>
        <p:nvSpPr>
          <p:cNvPr id="3" name="Content Placeholder 2"/>
          <p:cNvSpPr>
            <a:spLocks noGrp="1"/>
          </p:cNvSpPr>
          <p:nvPr>
            <p:ph idx="1"/>
          </p:nvPr>
        </p:nvSpPr>
        <p:spPr>
          <a:xfrm>
            <a:off x="342900" y="1825625"/>
            <a:ext cx="4448175" cy="4351338"/>
          </a:xfrm>
        </p:spPr>
        <p:txBody>
          <a:bodyPr>
            <a:normAutofit lnSpcReduction="10000"/>
          </a:bodyPr>
          <a:lstStyle/>
          <a:p>
            <a:pPr marL="0" indent="0">
              <a:buNone/>
            </a:pPr>
            <a:r>
              <a:rPr lang="en-US" dirty="0"/>
              <a:t>Currently there are at least 24 organizations circulating petitions on the FY2018 People’s Budget</a:t>
            </a:r>
          </a:p>
          <a:p>
            <a:pPr marL="0" indent="0">
              <a:buNone/>
            </a:pPr>
            <a:r>
              <a:rPr lang="en-US" b="1" dirty="0"/>
              <a:t>Future Actions</a:t>
            </a:r>
          </a:p>
          <a:p>
            <a:pPr marL="0" indent="0">
              <a:buNone/>
            </a:pPr>
            <a:r>
              <a:rPr lang="en-US" dirty="0"/>
              <a:t>Email your House Member and ask them to support The People’s Budget</a:t>
            </a:r>
          </a:p>
          <a:p>
            <a:pPr marL="0" indent="0">
              <a:buNone/>
            </a:pPr>
            <a:r>
              <a:rPr lang="en-US" dirty="0"/>
              <a:t>Call your House Member and ask them to support The People’s Budget</a:t>
            </a:r>
          </a:p>
          <a:p>
            <a:endParaRPr lang="en-US" dirty="0"/>
          </a:p>
        </p:txBody>
      </p:sp>
      <p:grpSp>
        <p:nvGrpSpPr>
          <p:cNvPr id="4" name="Group 55"/>
          <p:cNvGrpSpPr/>
          <p:nvPr/>
        </p:nvGrpSpPr>
        <p:grpSpPr>
          <a:xfrm>
            <a:off x="-2" y="1375778"/>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7" name="Picture 6"/>
          <p:cNvPicPr>
            <a:picLocks noChangeAspect="1"/>
          </p:cNvPicPr>
          <p:nvPr/>
        </p:nvPicPr>
        <p:blipFill>
          <a:blip r:embed="rId2"/>
          <a:stretch>
            <a:fillRect/>
          </a:stretch>
        </p:blipFill>
        <p:spPr>
          <a:xfrm>
            <a:off x="4959950" y="1825624"/>
            <a:ext cx="7032025" cy="3375025"/>
          </a:xfrm>
          <a:prstGeom prst="rect">
            <a:avLst/>
          </a:prstGeom>
        </p:spPr>
      </p:pic>
    </p:spTree>
    <p:extLst>
      <p:ext uri="{BB962C8B-B14F-4D97-AF65-F5344CB8AC3E}">
        <p14:creationId xmlns:p14="http://schemas.microsoft.com/office/powerpoint/2010/main" val="952702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61570"/>
          </a:xfrm>
        </p:spPr>
        <p:txBody>
          <a:bodyPr>
            <a:normAutofit fontScale="90000"/>
          </a:bodyPr>
          <a:lstStyle/>
          <a:p>
            <a:r>
              <a:rPr lang="en-US" b="1" dirty="0">
                <a:solidFill>
                  <a:schemeClr val="accent1">
                    <a:lumMod val="50000"/>
                  </a:schemeClr>
                </a:solidFill>
              </a:rPr>
              <a:t>Dr. Gabriela Lemus, Progressive Congress</a:t>
            </a:r>
          </a:p>
        </p:txBody>
      </p:sp>
      <p:sp>
        <p:nvSpPr>
          <p:cNvPr id="3" name="Rectangle 2"/>
          <p:cNvSpPr/>
          <p:nvPr/>
        </p:nvSpPr>
        <p:spPr>
          <a:xfrm>
            <a:off x="296780" y="1561053"/>
            <a:ext cx="7806360" cy="4708981"/>
          </a:xfrm>
          <a:prstGeom prst="rect">
            <a:avLst/>
          </a:prstGeom>
        </p:spPr>
        <p:txBody>
          <a:bodyPr wrap="square">
            <a:spAutoFit/>
          </a:bodyPr>
          <a:lstStyle/>
          <a:p>
            <a:r>
              <a:rPr lang="en-US" sz="2000" dirty="0"/>
              <a:t>Since September 2013, Dr. Gabriela D. Lemus has served as the President of Progressive Congress. Dr. Lemus served as Senior Advisor to Secretary of Labor Hilda L. Solis and was Director of the Office of Public Engagement from July 2009 until August 2013. Prior to her appointment, she was the first woman to hold the position of Executive Director at the Labor Council for Latin American Advancement (LCLAA) from 2007-2009, and the first woman to chair the National Hispanic Leadership Agenda (NHLA) from 2008-2009. During her tenure at LCLAA, she helped co-found the National Latino Coalition on Climate Change (NLCCC) and was a Commissioner for the Commission to Engage African-Americans on Climate Change (CEAAC). She served 3-year terms on the advisory boards of both the Washington Office on Latin America (WOLA) from 2005-2008 and the United States Labor Education in the Americas Project (USLEAP) from 2006-2009. In January 2013, she was confirmed by the DC Council to sit on the Board of Trustees of the University of the District of Columbia</a:t>
            </a:r>
            <a:r>
              <a:rPr lang="en-US" dirty="0"/>
              <a:t>. </a:t>
            </a:r>
          </a:p>
        </p:txBody>
      </p:sp>
      <p:pic>
        <p:nvPicPr>
          <p:cNvPr id="4" name="Picture 3"/>
          <p:cNvPicPr>
            <a:picLocks noChangeAspect="1"/>
          </p:cNvPicPr>
          <p:nvPr/>
        </p:nvPicPr>
        <p:blipFill>
          <a:blip r:embed="rId2"/>
          <a:stretch>
            <a:fillRect/>
          </a:stretch>
        </p:blipFill>
        <p:spPr>
          <a:xfrm>
            <a:off x="9266101" y="1996906"/>
            <a:ext cx="2181225" cy="3000375"/>
          </a:xfrm>
          <a:prstGeom prst="rect">
            <a:avLst/>
          </a:prstGeom>
        </p:spPr>
      </p:pic>
      <p:grpSp>
        <p:nvGrpSpPr>
          <p:cNvPr id="5" name="Group 55"/>
          <p:cNvGrpSpPr/>
          <p:nvPr/>
        </p:nvGrpSpPr>
        <p:grpSpPr>
          <a:xfrm>
            <a:off x="-2" y="1135148"/>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8416161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Working with Congress</a:t>
            </a:r>
          </a:p>
        </p:txBody>
      </p:sp>
      <p:sp>
        <p:nvSpPr>
          <p:cNvPr id="3" name="Content Placeholder 2"/>
          <p:cNvSpPr>
            <a:spLocks noGrp="1"/>
          </p:cNvSpPr>
          <p:nvPr>
            <p:ph idx="1"/>
          </p:nvPr>
        </p:nvSpPr>
        <p:spPr>
          <a:xfrm>
            <a:off x="838200" y="4129084"/>
            <a:ext cx="9998869" cy="1803400"/>
          </a:xfrm>
        </p:spPr>
        <p:txBody>
          <a:bodyPr>
            <a:normAutofit/>
          </a:bodyPr>
          <a:lstStyle/>
          <a:p>
            <a:pPr marL="0" indent="0">
              <a:buNone/>
            </a:pPr>
            <a:r>
              <a:rPr lang="en-US" dirty="0"/>
              <a:t>Participate in the Mega-Petition</a:t>
            </a:r>
          </a:p>
          <a:p>
            <a:pPr lvl="1"/>
            <a:r>
              <a:rPr lang="en-US" dirty="0"/>
              <a:t>24 participating organizations</a:t>
            </a:r>
          </a:p>
          <a:p>
            <a:pPr lvl="1"/>
            <a:r>
              <a:rPr lang="en-US" dirty="0"/>
              <a:t>117,000 people have signed on to become a Citizen Cosponsor of The People’s Budget</a:t>
            </a:r>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9" name="Picture 8" descr="A close up of a sign&#10;&#10;Description generated with very high confidenc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7565" y="2090736"/>
            <a:ext cx="8534400" cy="1638300"/>
          </a:xfrm>
          <a:prstGeom prst="rect">
            <a:avLst/>
          </a:prstGeom>
        </p:spPr>
      </p:pic>
    </p:spTree>
    <p:extLst>
      <p:ext uri="{BB962C8B-B14F-4D97-AF65-F5344CB8AC3E}">
        <p14:creationId xmlns:p14="http://schemas.microsoft.com/office/powerpoint/2010/main" val="15282048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38559"/>
          </a:xfrm>
        </p:spPr>
        <p:txBody>
          <a:bodyPr/>
          <a:lstStyle/>
          <a:p>
            <a:r>
              <a:rPr lang="en-US" b="1" dirty="0">
                <a:solidFill>
                  <a:schemeClr val="accent1">
                    <a:lumMod val="50000"/>
                  </a:schemeClr>
                </a:solidFill>
              </a:rPr>
              <a:t>Working with Congress</a:t>
            </a:r>
          </a:p>
        </p:txBody>
      </p:sp>
      <p:sp>
        <p:nvSpPr>
          <p:cNvPr id="3" name="Content Placeholder 2"/>
          <p:cNvSpPr>
            <a:spLocks noGrp="1"/>
          </p:cNvSpPr>
          <p:nvPr>
            <p:ph idx="1"/>
          </p:nvPr>
        </p:nvSpPr>
        <p:spPr>
          <a:xfrm>
            <a:off x="282102" y="2068817"/>
            <a:ext cx="5603131" cy="2583299"/>
          </a:xfrm>
        </p:spPr>
        <p:txBody>
          <a:bodyPr>
            <a:normAutofit lnSpcReduction="10000"/>
          </a:bodyPr>
          <a:lstStyle/>
          <a:p>
            <a:pPr marL="0" indent="0">
              <a:buNone/>
            </a:pPr>
            <a:r>
              <a:rPr lang="en-US" dirty="0"/>
              <a:t>Deliver a letter to your House Member asking them to support The People’s FY 2018 Budget</a:t>
            </a:r>
          </a:p>
          <a:p>
            <a:pPr marL="0" indent="0">
              <a:buNone/>
            </a:pPr>
            <a:endParaRPr lang="en-US" dirty="0"/>
          </a:p>
          <a:p>
            <a:pPr marL="0" indent="0">
              <a:buNone/>
            </a:pPr>
            <a:r>
              <a:rPr lang="en-US" dirty="0"/>
              <a:t>PDAction/PDA delivered 48 letters on Capitol Hill and 27 In District letters.</a:t>
            </a:r>
          </a:p>
          <a:p>
            <a:endParaRPr lang="en-US" dirty="0"/>
          </a:p>
        </p:txBody>
      </p:sp>
      <p:grpSp>
        <p:nvGrpSpPr>
          <p:cNvPr id="4" name="Group 55"/>
          <p:cNvGrpSpPr/>
          <p:nvPr/>
        </p:nvGrpSpPr>
        <p:grpSpPr>
          <a:xfrm>
            <a:off x="-2" y="1271505"/>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7" name="Picture 6"/>
          <p:cNvPicPr>
            <a:picLocks noChangeAspect="1"/>
          </p:cNvPicPr>
          <p:nvPr/>
        </p:nvPicPr>
        <p:blipFill>
          <a:blip r:embed="rId2"/>
          <a:stretch>
            <a:fillRect/>
          </a:stretch>
        </p:blipFill>
        <p:spPr>
          <a:xfrm>
            <a:off x="6465528" y="1675206"/>
            <a:ext cx="5353493" cy="4021259"/>
          </a:xfrm>
          <a:prstGeom prst="rect">
            <a:avLst/>
          </a:prstGeom>
        </p:spPr>
      </p:pic>
      <p:sp>
        <p:nvSpPr>
          <p:cNvPr id="8" name="Rectangle 7"/>
          <p:cNvSpPr/>
          <p:nvPr/>
        </p:nvSpPr>
        <p:spPr>
          <a:xfrm>
            <a:off x="605529" y="4590205"/>
            <a:ext cx="5182428" cy="646331"/>
          </a:xfrm>
          <a:prstGeom prst="rect">
            <a:avLst/>
          </a:prstGeom>
        </p:spPr>
        <p:txBody>
          <a:bodyPr wrap="square">
            <a:spAutoFit/>
          </a:bodyPr>
          <a:lstStyle/>
          <a:p>
            <a:r>
              <a:rPr lang="en-US" dirty="0">
                <a:hlinkClick r:id="rId3"/>
              </a:rPr>
              <a:t>https://actionnetwork.org/event_campaigns/peoples-budget-congressional-visits</a:t>
            </a:r>
            <a:endParaRPr lang="en-US" dirty="0"/>
          </a:p>
        </p:txBody>
      </p:sp>
    </p:spTree>
    <p:extLst>
      <p:ext uri="{BB962C8B-B14F-4D97-AF65-F5344CB8AC3E}">
        <p14:creationId xmlns:p14="http://schemas.microsoft.com/office/powerpoint/2010/main" val="1762943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22350"/>
          </a:xfrm>
        </p:spPr>
        <p:txBody>
          <a:bodyPr/>
          <a:lstStyle/>
          <a:p>
            <a:r>
              <a:rPr lang="en-US" b="1" dirty="0">
                <a:solidFill>
                  <a:schemeClr val="accent1">
                    <a:lumMod val="50000"/>
                  </a:schemeClr>
                </a:solidFill>
              </a:rPr>
              <a:t>Informing Your Community</a:t>
            </a:r>
          </a:p>
        </p:txBody>
      </p:sp>
      <p:sp>
        <p:nvSpPr>
          <p:cNvPr id="3" name="Content Placeholder 2"/>
          <p:cNvSpPr>
            <a:spLocks noGrp="1"/>
          </p:cNvSpPr>
          <p:nvPr>
            <p:ph idx="1"/>
          </p:nvPr>
        </p:nvSpPr>
        <p:spPr/>
        <p:txBody>
          <a:bodyPr>
            <a:normAutofit/>
          </a:bodyPr>
          <a:lstStyle/>
          <a:p>
            <a:r>
              <a:rPr lang="en-US" dirty="0"/>
              <a:t>Write a Letter to the Editor - </a:t>
            </a:r>
            <a:r>
              <a:rPr lang="en-US" dirty="0">
                <a:hlinkClick r:id="rId2"/>
              </a:rPr>
              <a:t>http://www.peoplesbudget.org/index.php/advocacy#newmode-embed-329-382</a:t>
            </a:r>
            <a:endParaRPr lang="en-US" dirty="0"/>
          </a:p>
          <a:p>
            <a:r>
              <a:rPr lang="en-US" dirty="0"/>
              <a:t>Share our Blog Posts from Daily Kos, Huffington Post and Common Dreams</a:t>
            </a:r>
          </a:p>
          <a:p>
            <a:r>
              <a:rPr lang="en-US" dirty="0"/>
              <a:t>Join our Thunderclap and help spread the word – Need New Link</a:t>
            </a:r>
          </a:p>
          <a:p>
            <a:r>
              <a:rPr lang="en-US" dirty="0"/>
              <a:t>Host a Town Hall Meeting (for FY2018 People’s Budget) – Summer</a:t>
            </a:r>
          </a:p>
          <a:p>
            <a:r>
              <a:rPr lang="en-US" dirty="0"/>
              <a:t>Find Resources at: </a:t>
            </a:r>
            <a:r>
              <a:rPr lang="en-US" dirty="0">
                <a:hlinkClick r:id="rId3"/>
              </a:rPr>
              <a:t>http://www.peoplesbudget.org</a:t>
            </a:r>
            <a:endParaRPr lang="en-US" dirty="0"/>
          </a:p>
          <a:p>
            <a:endParaRPr lang="en-US" dirty="0"/>
          </a:p>
        </p:txBody>
      </p:sp>
      <p:grpSp>
        <p:nvGrpSpPr>
          <p:cNvPr id="4" name="Group 55"/>
          <p:cNvGrpSpPr/>
          <p:nvPr/>
        </p:nvGrpSpPr>
        <p:grpSpPr>
          <a:xfrm>
            <a:off x="-2" y="1496093"/>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4031391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74820"/>
            <a:ext cx="10515600" cy="854875"/>
          </a:xfrm>
        </p:spPr>
        <p:txBody>
          <a:bodyPr/>
          <a:lstStyle/>
          <a:p>
            <a:r>
              <a:rPr lang="en-US" b="1" dirty="0">
                <a:solidFill>
                  <a:schemeClr val="accent1">
                    <a:lumMod val="50000"/>
                  </a:schemeClr>
                </a:solidFill>
              </a:rPr>
              <a:t>Join Our Thunderclap</a:t>
            </a:r>
          </a:p>
        </p:txBody>
      </p:sp>
      <p:pic>
        <p:nvPicPr>
          <p:cNvPr id="6" name="Picture 5"/>
          <p:cNvPicPr>
            <a:picLocks noChangeAspect="1"/>
          </p:cNvPicPr>
          <p:nvPr/>
        </p:nvPicPr>
        <p:blipFill>
          <a:blip r:embed="rId2"/>
          <a:stretch>
            <a:fillRect/>
          </a:stretch>
        </p:blipFill>
        <p:spPr>
          <a:xfrm>
            <a:off x="5369668" y="1400535"/>
            <a:ext cx="6449438" cy="5287529"/>
          </a:xfrm>
          <a:prstGeom prst="rect">
            <a:avLst/>
          </a:prstGeom>
        </p:spPr>
      </p:pic>
      <p:sp>
        <p:nvSpPr>
          <p:cNvPr id="7" name="TextBox 6"/>
          <p:cNvSpPr txBox="1"/>
          <p:nvPr/>
        </p:nvSpPr>
        <p:spPr>
          <a:xfrm>
            <a:off x="710119" y="1799617"/>
            <a:ext cx="4299626" cy="3970318"/>
          </a:xfrm>
          <a:prstGeom prst="rect">
            <a:avLst/>
          </a:prstGeom>
          <a:noFill/>
        </p:spPr>
        <p:txBody>
          <a:bodyPr wrap="square" rtlCol="0">
            <a:spAutoFit/>
          </a:bodyPr>
          <a:lstStyle/>
          <a:p>
            <a:r>
              <a:rPr lang="en-US" sz="2100" dirty="0"/>
              <a:t>Bank your Facebook, Twitter and Tumblr followers.</a:t>
            </a:r>
          </a:p>
          <a:p>
            <a:endParaRPr lang="en-US" sz="2100" dirty="0"/>
          </a:p>
          <a:p>
            <a:r>
              <a:rPr lang="en-US" sz="2100" dirty="0"/>
              <a:t>Thunderclaps send a single message to everyone’s Facebook, Twitter and Tumblr followers at the same time.</a:t>
            </a:r>
          </a:p>
          <a:p>
            <a:endParaRPr lang="en-US" sz="2100" dirty="0"/>
          </a:p>
          <a:p>
            <a:r>
              <a:rPr lang="en-US" sz="2100" dirty="0"/>
              <a:t>Our Thunderclap action will ask people to email and call their House Members and ask them to vote Yes on the FY2018 People’s Budget.</a:t>
            </a:r>
          </a:p>
          <a:p>
            <a:endParaRPr lang="en-US" sz="2100" dirty="0"/>
          </a:p>
        </p:txBody>
      </p:sp>
      <p:grpSp>
        <p:nvGrpSpPr>
          <p:cNvPr id="5" name="Group 55"/>
          <p:cNvGrpSpPr/>
          <p:nvPr/>
        </p:nvGrpSpPr>
        <p:grpSpPr>
          <a:xfrm>
            <a:off x="-2" y="1167232"/>
            <a:ext cx="12192003" cy="44452"/>
            <a:chOff x="0" y="0"/>
            <a:chExt cx="9144000" cy="44450"/>
          </a:xfrm>
        </p:grpSpPr>
        <p:sp>
          <p:nvSpPr>
            <p:cNvPr id="8"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9"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6533331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61570"/>
          </a:xfrm>
        </p:spPr>
        <p:txBody>
          <a:bodyPr>
            <a:normAutofit fontScale="90000"/>
          </a:bodyPr>
          <a:lstStyle/>
          <a:p>
            <a:r>
              <a:rPr lang="en-US" b="1" dirty="0">
                <a:solidFill>
                  <a:schemeClr val="accent1">
                    <a:lumMod val="50000"/>
                  </a:schemeClr>
                </a:solidFill>
              </a:rPr>
              <a:t>Topics Tonight</a:t>
            </a:r>
          </a:p>
        </p:txBody>
      </p:sp>
      <p:sp>
        <p:nvSpPr>
          <p:cNvPr id="3" name="Rectangle 2"/>
          <p:cNvSpPr/>
          <p:nvPr/>
        </p:nvSpPr>
        <p:spPr>
          <a:xfrm>
            <a:off x="296779" y="1561053"/>
            <a:ext cx="11143159" cy="5078313"/>
          </a:xfrm>
          <a:prstGeom prst="rect">
            <a:avLst/>
          </a:prstGeom>
        </p:spPr>
        <p:txBody>
          <a:bodyPr wrap="square">
            <a:spAutoFit/>
          </a:bodyPr>
          <a:lstStyle/>
          <a:p>
            <a:pPr marL="571500" indent="-571500">
              <a:buFont typeface="Arial" panose="020B0604020202020204" pitchFamily="34" charset="0"/>
              <a:buChar char="•"/>
            </a:pPr>
            <a:r>
              <a:rPr lang="en-US" sz="3600" dirty="0"/>
              <a:t>Infrastructure</a:t>
            </a:r>
          </a:p>
          <a:p>
            <a:pPr marL="571500" indent="-571500">
              <a:buFont typeface="Arial" panose="020B0604020202020204" pitchFamily="34" charset="0"/>
              <a:buChar char="•"/>
            </a:pPr>
            <a:r>
              <a:rPr lang="en-US" sz="3600" dirty="0"/>
              <a:t>Climate/Environment</a:t>
            </a:r>
          </a:p>
          <a:p>
            <a:pPr marL="571500" indent="-571500">
              <a:buFont typeface="Arial" panose="020B0604020202020204" pitchFamily="34" charset="0"/>
              <a:buChar char="•"/>
            </a:pPr>
            <a:r>
              <a:rPr lang="en-US" sz="3600" dirty="0"/>
              <a:t>Human Needs</a:t>
            </a:r>
          </a:p>
          <a:p>
            <a:pPr marL="1028700" lvl="1" indent="-571500">
              <a:buFont typeface="Arial" panose="020B0604020202020204" pitchFamily="34" charset="0"/>
              <a:buChar char="•"/>
            </a:pPr>
            <a:r>
              <a:rPr lang="en-US" sz="3600"/>
              <a:t>Safety Net</a:t>
            </a:r>
          </a:p>
          <a:p>
            <a:pPr marL="1028700" lvl="1" indent="-571500">
              <a:buFont typeface="Arial" panose="020B0604020202020204" pitchFamily="34" charset="0"/>
              <a:buChar char="•"/>
            </a:pPr>
            <a:r>
              <a:rPr lang="en-US" sz="3600" dirty="0"/>
              <a:t>Education</a:t>
            </a:r>
          </a:p>
          <a:p>
            <a:pPr marL="1028700" lvl="1" indent="-571500">
              <a:buFont typeface="Arial" panose="020B0604020202020204" pitchFamily="34" charset="0"/>
              <a:buChar char="•"/>
            </a:pPr>
            <a:r>
              <a:rPr lang="en-US" sz="3600" dirty="0"/>
              <a:t>Housing</a:t>
            </a:r>
          </a:p>
          <a:p>
            <a:pPr marL="571500" indent="-571500">
              <a:buFont typeface="Arial" panose="020B0604020202020204" pitchFamily="34" charset="0"/>
              <a:buChar char="•"/>
            </a:pPr>
            <a:r>
              <a:rPr lang="en-US" sz="3600" dirty="0"/>
              <a:t>Military Spending</a:t>
            </a:r>
          </a:p>
          <a:p>
            <a:pPr marL="571500" indent="-571500">
              <a:buFont typeface="Arial" panose="020B0604020202020204" pitchFamily="34" charset="0"/>
              <a:buChar char="•"/>
            </a:pPr>
            <a:r>
              <a:rPr lang="en-US" sz="3600" dirty="0"/>
              <a:t>How You Can Help Us Move the People’s Budget Forward/Resources</a:t>
            </a:r>
          </a:p>
        </p:txBody>
      </p:sp>
      <p:grpSp>
        <p:nvGrpSpPr>
          <p:cNvPr id="5" name="Group 55"/>
          <p:cNvGrpSpPr/>
          <p:nvPr/>
        </p:nvGrpSpPr>
        <p:grpSpPr>
          <a:xfrm>
            <a:off x="-2" y="1135148"/>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6421727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The 5 Step Federal Budget Process</a:t>
            </a:r>
          </a:p>
        </p:txBody>
      </p:sp>
      <p:grpSp>
        <p:nvGrpSpPr>
          <p:cNvPr id="3" name="Group 55"/>
          <p:cNvGrpSpPr/>
          <p:nvPr/>
        </p:nvGrpSpPr>
        <p:grpSpPr>
          <a:xfrm>
            <a:off x="-2" y="1584324"/>
            <a:ext cx="12192003" cy="44452"/>
            <a:chOff x="0" y="0"/>
            <a:chExt cx="9144000" cy="44450"/>
          </a:xfrm>
        </p:grpSpPr>
        <p:sp>
          <p:nvSpPr>
            <p:cNvPr id="4"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5"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6" name="Picture 5"/>
          <p:cNvPicPr>
            <a:picLocks noChangeAspect="1"/>
          </p:cNvPicPr>
          <p:nvPr/>
        </p:nvPicPr>
        <p:blipFill>
          <a:blip r:embed="rId2"/>
          <a:stretch>
            <a:fillRect/>
          </a:stretch>
        </p:blipFill>
        <p:spPr>
          <a:xfrm>
            <a:off x="1595336" y="1829241"/>
            <a:ext cx="8872639" cy="4899935"/>
          </a:xfrm>
          <a:prstGeom prst="rect">
            <a:avLst/>
          </a:prstGeom>
        </p:spPr>
      </p:pic>
    </p:spTree>
    <p:extLst>
      <p:ext uri="{BB962C8B-B14F-4D97-AF65-F5344CB8AC3E}">
        <p14:creationId xmlns:p14="http://schemas.microsoft.com/office/powerpoint/2010/main" val="17099547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800" b="1" dirty="0">
                <a:solidFill>
                  <a:schemeClr val="accent1">
                    <a:lumMod val="50000"/>
                  </a:schemeClr>
                </a:solidFill>
              </a:rPr>
              <a:t>$2 Trillion Plan for Infrastructure </a:t>
            </a:r>
            <a:br>
              <a:rPr lang="en-US" sz="3800" b="1" dirty="0">
                <a:solidFill>
                  <a:schemeClr val="accent1">
                    <a:lumMod val="50000"/>
                  </a:schemeClr>
                </a:solidFill>
              </a:rPr>
            </a:br>
            <a:r>
              <a:rPr lang="en-US" sz="3800" b="1" dirty="0">
                <a:solidFill>
                  <a:schemeClr val="accent1">
                    <a:lumMod val="50000"/>
                  </a:schemeClr>
                </a:solidFill>
              </a:rPr>
              <a:t>in the People’s Budget</a:t>
            </a:r>
          </a:p>
        </p:txBody>
      </p:sp>
      <p:sp>
        <p:nvSpPr>
          <p:cNvPr id="3" name="Content Placeholder 2"/>
          <p:cNvSpPr>
            <a:spLocks noGrp="1"/>
          </p:cNvSpPr>
          <p:nvPr>
            <p:ph idx="1"/>
          </p:nvPr>
        </p:nvSpPr>
        <p:spPr/>
        <p:txBody>
          <a:bodyPr>
            <a:normAutofit/>
          </a:bodyPr>
          <a:lstStyle/>
          <a:p>
            <a:pPr marL="0" indent="0">
              <a:buNone/>
            </a:pPr>
            <a:r>
              <a:rPr lang="en-US" dirty="0"/>
              <a:t>Transitions to 21</a:t>
            </a:r>
            <a:r>
              <a:rPr lang="en-US" baseline="30000" dirty="0"/>
              <a:t>st</a:t>
            </a:r>
            <a:r>
              <a:rPr lang="en-US" dirty="0"/>
              <a:t> Century Infrastructure</a:t>
            </a:r>
          </a:p>
          <a:p>
            <a:pPr fontAlgn="base"/>
            <a:r>
              <a:rPr lang="en-US" dirty="0"/>
              <a:t>20 percent of major roads in the United States are considered to be in poor condition.</a:t>
            </a:r>
          </a:p>
          <a:p>
            <a:pPr fontAlgn="base"/>
            <a:r>
              <a:rPr lang="en-US" dirty="0"/>
              <a:t>United States ranks 16th globally for quality of infrastructure, according to the</a:t>
            </a:r>
            <a:r>
              <a:rPr lang="en-US" dirty="0">
                <a:hlinkClick r:id="rId2"/>
              </a:rPr>
              <a:t> </a:t>
            </a:r>
            <a:r>
              <a:rPr lang="en-US" u="sng" dirty="0">
                <a:hlinkClick r:id="rId2"/>
              </a:rPr>
              <a:t>World Economic Forum</a:t>
            </a:r>
            <a:r>
              <a:rPr lang="en-US" dirty="0"/>
              <a:t>.</a:t>
            </a:r>
          </a:p>
          <a:p>
            <a:pPr marL="0" indent="0">
              <a:buNone/>
            </a:pPr>
            <a:r>
              <a:rPr lang="en-US" dirty="0"/>
              <a:t>Commitment to Clean Drinking Water Pipes</a:t>
            </a:r>
          </a:p>
          <a:p>
            <a:r>
              <a:rPr lang="en-US" dirty="0"/>
              <a:t>Invests $350 Billion to replace aging drinking water pipes</a:t>
            </a:r>
          </a:p>
          <a:p>
            <a:r>
              <a:rPr lang="en-US" dirty="0"/>
              <a:t>Prioritizes communities with the greatest need</a:t>
            </a:r>
          </a:p>
          <a:p>
            <a:pPr fontAlgn="base"/>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49563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305" y="365125"/>
            <a:ext cx="10856495" cy="1325563"/>
          </a:xfrm>
        </p:spPr>
        <p:txBody>
          <a:bodyPr>
            <a:normAutofit/>
          </a:bodyPr>
          <a:lstStyle/>
          <a:p>
            <a:r>
              <a:rPr lang="en-US" sz="3800" b="1" dirty="0">
                <a:solidFill>
                  <a:schemeClr val="accent1">
                    <a:lumMod val="50000"/>
                  </a:schemeClr>
                </a:solidFill>
              </a:rPr>
              <a:t>$2 Trillion Plan for Infrastructure </a:t>
            </a:r>
            <a:br>
              <a:rPr lang="en-US" sz="3800" b="1" dirty="0">
                <a:solidFill>
                  <a:schemeClr val="accent1">
                    <a:lumMod val="50000"/>
                  </a:schemeClr>
                </a:solidFill>
              </a:rPr>
            </a:br>
            <a:r>
              <a:rPr lang="en-US" sz="3800" b="1" dirty="0">
                <a:solidFill>
                  <a:schemeClr val="accent1">
                    <a:lumMod val="50000"/>
                  </a:schemeClr>
                </a:solidFill>
              </a:rPr>
              <a:t>in the People’s Budget</a:t>
            </a:r>
          </a:p>
        </p:txBody>
      </p:sp>
      <p:sp>
        <p:nvSpPr>
          <p:cNvPr id="3" name="Content Placeholder 2"/>
          <p:cNvSpPr>
            <a:spLocks noGrp="1"/>
          </p:cNvSpPr>
          <p:nvPr>
            <p:ph idx="1"/>
          </p:nvPr>
        </p:nvSpPr>
        <p:spPr/>
        <p:txBody>
          <a:bodyPr>
            <a:normAutofit/>
          </a:bodyPr>
          <a:lstStyle/>
          <a:p>
            <a:pPr marL="0" indent="0">
              <a:buNone/>
            </a:pPr>
            <a:r>
              <a:rPr lang="en-US" dirty="0"/>
              <a:t>Smart Grid Technology</a:t>
            </a:r>
          </a:p>
          <a:p>
            <a:pPr fontAlgn="base"/>
            <a:r>
              <a:rPr lang="en-US" dirty="0"/>
              <a:t>Invests $500 Billion to update the energy grid</a:t>
            </a:r>
          </a:p>
          <a:p>
            <a:pPr fontAlgn="base"/>
            <a:r>
              <a:rPr lang="en-US" dirty="0"/>
              <a:t>Creates millions of green, renewable jobs</a:t>
            </a:r>
          </a:p>
          <a:p>
            <a:pPr fontAlgn="base"/>
            <a:r>
              <a:rPr lang="en-US" dirty="0"/>
              <a:t>Ensures transition to 100% renewable energy by 2050</a:t>
            </a:r>
          </a:p>
          <a:p>
            <a:pPr marL="0" indent="0" fontAlgn="base">
              <a:buNone/>
            </a:pPr>
            <a:r>
              <a:rPr lang="en-US" dirty="0"/>
              <a:t>Supports Public Transportation and Commuter Benefits</a:t>
            </a:r>
          </a:p>
          <a:p>
            <a:pPr fontAlgn="base"/>
            <a:r>
              <a:rPr lang="en-US" dirty="0"/>
              <a:t>Robust investment in public transportation network, including passenger rail, buses, biking and walking paths</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9733084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11472</TotalTime>
  <Words>3033</Words>
  <Application>Microsoft Office PowerPoint</Application>
  <PresentationFormat>Widescreen</PresentationFormat>
  <Paragraphs>308</Paragraphs>
  <Slides>53</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53</vt:i4>
      </vt:variant>
    </vt:vector>
  </HeadingPairs>
  <TitlesOfParts>
    <vt:vector size="58" baseType="lpstr">
      <vt:lpstr>Arial</vt:lpstr>
      <vt:lpstr>Calibri</vt:lpstr>
      <vt:lpstr>Calibri Light</vt:lpstr>
      <vt:lpstr>Helvetica</vt:lpstr>
      <vt:lpstr>Office Theme</vt:lpstr>
      <vt:lpstr>Understanding The People’s Budget</vt:lpstr>
      <vt:lpstr>Introduction and Welcome</vt:lpstr>
      <vt:lpstr>Technical Information</vt:lpstr>
      <vt:lpstr>Speakers</vt:lpstr>
      <vt:lpstr>Dr. Gabriela Lemus, Progressive Congress</vt:lpstr>
      <vt:lpstr>Topics Tonight</vt:lpstr>
      <vt:lpstr>The 5 Step Federal Budget Process</vt:lpstr>
      <vt:lpstr>$2 Trillion Plan for Infrastructure  in the People’s Budget</vt:lpstr>
      <vt:lpstr>$2 Trillion Plan for Infrastructure  in the People’s Budget</vt:lpstr>
      <vt:lpstr>$2 Trillion Plan for Infrastructure  in the People’s Budget</vt:lpstr>
      <vt:lpstr>Protecting Our Environment</vt:lpstr>
      <vt:lpstr>Eliminate Corporate Welfare for Oil, Gas and Coal Companies</vt:lpstr>
      <vt:lpstr>Impose a Price on Carbon Pollution</vt:lpstr>
      <vt:lpstr>Reinstate Superfund Taxes</vt:lpstr>
      <vt:lpstr>Helping Communities Adapt</vt:lpstr>
      <vt:lpstr>Crop Insurance Subsidies</vt:lpstr>
      <vt:lpstr>Deborah Weinstein</vt:lpstr>
      <vt:lpstr>The Problem:   Too Many Poor or On the Edge</vt:lpstr>
      <vt:lpstr>The People’s Budget’s Solution</vt:lpstr>
      <vt:lpstr>Health Care</vt:lpstr>
      <vt:lpstr>On the other hand, Trump</vt:lpstr>
      <vt:lpstr>Nutrition Assistance</vt:lpstr>
      <vt:lpstr>On the other hand, Trump</vt:lpstr>
      <vt:lpstr>Child Care and Early Learning</vt:lpstr>
      <vt:lpstr>Supports for Workers</vt:lpstr>
      <vt:lpstr>On the other hand, Trump</vt:lpstr>
      <vt:lpstr>Supports for Retirees</vt:lpstr>
      <vt:lpstr>More…</vt:lpstr>
      <vt:lpstr>Michael Kane, National Alliance of HUD Tenants</vt:lpstr>
      <vt:lpstr>Access to Housing/Eliminating Homelessness</vt:lpstr>
      <vt:lpstr>Access to Housing/Eliminating Homelessness</vt:lpstr>
      <vt:lpstr>Paul Shannon</vt:lpstr>
      <vt:lpstr>Military spending in the Peoples Budget </vt:lpstr>
      <vt:lpstr>Military spending in the Peoples Budget </vt:lpstr>
      <vt:lpstr>Military spending in the Peoples Budget </vt:lpstr>
      <vt:lpstr>Why the Peace Movement Should Support The People’s Budget</vt:lpstr>
      <vt:lpstr>Q&amp;A – Endorsing Organizations</vt:lpstr>
      <vt:lpstr>Education for All</vt:lpstr>
      <vt:lpstr>Education for All</vt:lpstr>
      <vt:lpstr>Climate</vt:lpstr>
      <vt:lpstr>Cole Harrison</vt:lpstr>
      <vt:lpstr>Budget Issues Are Grassroots Issues</vt:lpstr>
      <vt:lpstr>Why a People's Budget Campaign?</vt:lpstr>
      <vt:lpstr>Upcoming Actions</vt:lpstr>
      <vt:lpstr>How to organize for the People's Budget</vt:lpstr>
      <vt:lpstr>Can You Visit/Call These Reps?</vt:lpstr>
      <vt:lpstr>Can You Visit/Call These Freshmen Reps?</vt:lpstr>
      <vt:lpstr>When will the People’s Budget be Voted On?</vt:lpstr>
      <vt:lpstr>Next Steps - Working with Congress</vt:lpstr>
      <vt:lpstr>Working with Congress</vt:lpstr>
      <vt:lpstr>Working with Congress</vt:lpstr>
      <vt:lpstr>Informing Your Community</vt:lpstr>
      <vt:lpstr>Join Our Thunderclap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The People’s Budget</dc:title>
  <dc:creator>Andrea Miller</dc:creator>
  <cp:lastModifiedBy>Andrea Miller</cp:lastModifiedBy>
  <cp:revision>185</cp:revision>
  <dcterms:created xsi:type="dcterms:W3CDTF">2016-03-09T13:43:10Z</dcterms:created>
  <dcterms:modified xsi:type="dcterms:W3CDTF">2017-05-25T22:41:32Z</dcterms:modified>
</cp:coreProperties>
</file>